
<file path=[Content_Types].xml><?xml version="1.0" encoding="utf-8"?>
<Types xmlns="http://schemas.openxmlformats.org/package/2006/content-types">
  <Default ContentType="application/vnd.openxmlformats-officedocument.spreadsheetml.sheet" Extension="xlsx"/>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ms-office.chartcolorstyle+xml" PartName="/ppt/charts/colors1.xml"/>
  <Override ContentType="application/vnd.ms-office.chartcolorstyle+xml" PartName="/ppt/charts/colors2.xml"/>
  <Override ContentType="application/vnd.ms-office.chartcolorstyle+xml" PartName="/ppt/charts/colors3.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3.xml"/>
  <Override ContentType="application/vnd.openxmlformats-officedocument.drawingml.chart+xml" PartName="/ppt/charts/chart2.xml"/>
  <Override ContentType="application/vnd.openxmlformats-officedocument.drawingml.chart+xml" PartName="/ppt/charts/chart1.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themeOverride+xml" PartName="/ppt/theme/themeOverride3.xml"/>
  <Override ContentType="application/vnd.openxmlformats-officedocument.themeOverride+xml" PartName="/ppt/theme/themeOverride2.xml"/>
  <Override ContentType="application/vnd.openxmlformats-officedocument.themeOverride+xml" PartName="/ppt/theme/themeOverride1.xml"/>
  <Override ContentType="application/binary" PartName="/ppt/metadata"/>
  <Override ContentType="application/vnd.openxmlformats-officedocument.presentationml.notesMaster+xml" PartName="/ppt/notesMasters/notesMaster1.xml"/>
  <Override ContentType="application/vnd.ms-office.chartstyle+xml" PartName="/ppt/charts/style3.xml"/>
  <Override ContentType="application/vnd.ms-office.chartstyle+xml" PartName="/ppt/charts/style1.xml"/>
  <Override ContentType="application/vnd.ms-office.chartstyle+xml" PartName="/ppt/charts/style2.xml"/>
  <Override ContentType="application/vnd.openxmlformats-officedocument.presentationml.presProps+xml" PartName="/ppt/pres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12192000"/>
  <p:notesSz cx="6884975" cy="100187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6" roundtripDataSignature="AMtx7mhHQQsQcFbZsty6xnzdUyfOLioVK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8F4F08B-D4C8-4838-A4A6-5905E3CB5956}">
  <a:tblStyle styleId="{F8F4F08B-D4C8-4838-A4A6-5905E3CB5956}"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695F7595-6B61-43E2-BD49-97E1CA0B85A3}" styleName="Table_1">
    <a:wholeTbl>
      <a:tcTxStyle b="off" i="off">
        <a:font>
          <a:latin typeface="游ゴシック"/>
          <a:ea typeface="游ゴシック"/>
          <a:cs typeface="游ゴシック"/>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游ゴシック"/>
          <a:ea typeface="游ゴシック"/>
          <a:cs typeface="游ゴシック"/>
        </a:font>
        <a:schemeClr val="lt1"/>
      </a:tcTxStyle>
      <a:tcStyle>
        <a:fill>
          <a:solidFill>
            <a:schemeClr val="accent1"/>
          </a:solidFill>
        </a:fill>
      </a:tcStyle>
    </a:lastCol>
    <a:firstCol>
      <a:tcTxStyle b="on" i="off">
        <a:font>
          <a:latin typeface="游ゴシック"/>
          <a:ea typeface="游ゴシック"/>
          <a:cs typeface="游ゴシック"/>
        </a:font>
        <a:schemeClr val="lt1"/>
      </a:tcTxStyle>
      <a:tcStyle>
        <a:fill>
          <a:solidFill>
            <a:schemeClr val="accent1"/>
          </a:solidFill>
        </a:fill>
      </a:tcStyle>
    </a:firstCol>
    <a:lastRow>
      <a:tcTxStyle b="on" i="off">
        <a:font>
          <a:latin typeface="游ゴシック"/>
          <a:ea typeface="游ゴシック"/>
          <a:cs typeface="游ゴシック"/>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游ゴシック"/>
          <a:ea typeface="游ゴシック"/>
          <a:cs typeface="游ゴシック"/>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customschemas.google.com/relationships/presentationmetadata" Target="metadata"/><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themeOverride" Target="../theme/themeOverride2.xml"/><Relationship Id="rId4"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themeOverride" Target="../theme/themeOverride1.xml"/><Relationship Id="rId4" Type="http://schemas.openxmlformats.org/officeDocument/2006/relationships/oleObject" Target="https://doshishaacjp-my.sharepoint.com/personal/ahattori_mail_doshisha_ac_jp/Documents/&#30740;&#31350;&#20250;/21&#26399;&#31532;11/&#26085;&#38867;/SBcase.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themeOverride" Target="../theme/themeOverride3.xml"/><Relationship Id="rId4" Type="http://schemas.openxmlformats.org/officeDocument/2006/relationships/oleObject" Target="https://doshishaacjp-my.sharepoint.com/personal/ahattori_mail_doshisha_ac_jp/Documents/&#30740;&#31350;&#20250;/21&#26399;&#31532;11/&#26085;&#38867;/SBcaseJP.xlsx?OR=ProtocolHandler&amp;CID=E0143821-1963-44FC-936C-631F7E330CCB&amp;CT=1678235014292"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en-US" altLang="ja-JP" sz="2400" dirty="0">
                <a:solidFill>
                  <a:schemeClr val="tx1"/>
                </a:solidFill>
                <a:latin typeface="Times New Roman" panose="02020603050405020304" pitchFamily="18" charset="0"/>
                <a:cs typeface="Times New Roman" panose="02020603050405020304" pitchFamily="18" charset="0"/>
              </a:rPr>
              <a:t>The number of books &amp; papers/ Collaboration</a:t>
            </a:r>
          </a:p>
        </c:rich>
      </c:tx>
      <c:layout>
        <c:manualLayout>
          <c:xMode val="edge"/>
          <c:yMode val="edge"/>
          <c:x val="0.23156146179401993"/>
          <c:y val="5.7971014492753624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ja-JP"/>
        </a:p>
      </c:txPr>
    </c:title>
    <c:autoTitleDeleted val="0"/>
    <c:plotArea>
      <c:layout>
        <c:manualLayout>
          <c:layoutTarget val="inner"/>
          <c:xMode val="edge"/>
          <c:yMode val="edge"/>
          <c:x val="7.614632440607845E-2"/>
          <c:y val="0.15652877345555685"/>
          <c:w val="0.88727757867475865"/>
          <c:h val="0.73289105652838171"/>
        </c:manualLayout>
      </c:layout>
      <c:barChart>
        <c:barDir val="col"/>
        <c:grouping val="clustered"/>
        <c:varyColors val="0"/>
        <c:ser>
          <c:idx val="0"/>
          <c:order val="0"/>
          <c:tx>
            <c:strRef>
              <c:f>Sheet2!$B$2</c:f>
              <c:strCache>
                <c:ptCount val="1"/>
                <c:pt idx="0">
                  <c:v>number of books &amp; papers</c:v>
                </c:pt>
              </c:strCache>
            </c:strRef>
          </c:tx>
          <c:spPr>
            <a:solidFill>
              <a:schemeClr val="accent5"/>
            </a:solidFill>
            <a:ln>
              <a:noFill/>
            </a:ln>
            <a:effectLst/>
          </c:spPr>
          <c:invertIfNegative val="0"/>
          <c:cat>
            <c:numRef>
              <c:f>Sheet2!$A$3:$A$29</c:f>
              <c:numCache>
                <c:formatCode>General</c:formatCode>
                <c:ptCount val="27"/>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numCache>
            </c:numRef>
          </c:cat>
          <c:val>
            <c:numRef>
              <c:f>Sheet2!$B$3:$B$29</c:f>
              <c:numCache>
                <c:formatCode>#,##0_);[Red]\(#,##0\)</c:formatCode>
                <c:ptCount val="27"/>
                <c:pt idx="0">
                  <c:v>302</c:v>
                </c:pt>
                <c:pt idx="1">
                  <c:v>332</c:v>
                </c:pt>
                <c:pt idx="2">
                  <c:v>403</c:v>
                </c:pt>
                <c:pt idx="3">
                  <c:v>492</c:v>
                </c:pt>
                <c:pt idx="4">
                  <c:v>611</c:v>
                </c:pt>
                <c:pt idx="5">
                  <c:v>859</c:v>
                </c:pt>
                <c:pt idx="6">
                  <c:v>1170</c:v>
                </c:pt>
                <c:pt idx="7">
                  <c:v>1490</c:v>
                </c:pt>
                <c:pt idx="8">
                  <c:v>1890</c:v>
                </c:pt>
                <c:pt idx="9">
                  <c:v>2460</c:v>
                </c:pt>
                <c:pt idx="10">
                  <c:v>2840</c:v>
                </c:pt>
                <c:pt idx="11">
                  <c:v>3350</c:v>
                </c:pt>
                <c:pt idx="12">
                  <c:v>3870</c:v>
                </c:pt>
                <c:pt idx="13">
                  <c:v>4150</c:v>
                </c:pt>
                <c:pt idx="14">
                  <c:v>4700</c:v>
                </c:pt>
                <c:pt idx="15">
                  <c:v>5040</c:v>
                </c:pt>
                <c:pt idx="16">
                  <c:v>5630</c:v>
                </c:pt>
                <c:pt idx="17">
                  <c:v>5790</c:v>
                </c:pt>
                <c:pt idx="18">
                  <c:v>6350</c:v>
                </c:pt>
                <c:pt idx="19">
                  <c:v>7040</c:v>
                </c:pt>
                <c:pt idx="20">
                  <c:v>7550</c:v>
                </c:pt>
                <c:pt idx="21">
                  <c:v>8140</c:v>
                </c:pt>
                <c:pt idx="22">
                  <c:v>9160</c:v>
                </c:pt>
                <c:pt idx="23">
                  <c:v>9530</c:v>
                </c:pt>
                <c:pt idx="24">
                  <c:v>9210</c:v>
                </c:pt>
                <c:pt idx="25">
                  <c:v>8930</c:v>
                </c:pt>
                <c:pt idx="26">
                  <c:v>8580</c:v>
                </c:pt>
              </c:numCache>
            </c:numRef>
          </c:val>
          <c:extLst>
            <c:ext xmlns:c16="http://schemas.microsoft.com/office/drawing/2014/chart" uri="{C3380CC4-5D6E-409C-BE32-E72D297353CC}">
              <c16:uniqueId val="{00000000-FB20-43FA-A5B3-04ABB02D380D}"/>
            </c:ext>
          </c:extLst>
        </c:ser>
        <c:dLbls>
          <c:showLegendKey val="0"/>
          <c:showVal val="0"/>
          <c:showCatName val="0"/>
          <c:showSerName val="0"/>
          <c:showPercent val="0"/>
          <c:showBubbleSize val="0"/>
        </c:dLbls>
        <c:gapWidth val="219"/>
        <c:overlap val="-27"/>
        <c:axId val="494686191"/>
        <c:axId val="669658063"/>
      </c:barChart>
      <c:catAx>
        <c:axId val="4946861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69658063"/>
        <c:crosses val="autoZero"/>
        <c:auto val="1"/>
        <c:lblAlgn val="ctr"/>
        <c:lblOffset val="100"/>
        <c:noMultiLvlLbl val="0"/>
      </c:catAx>
      <c:valAx>
        <c:axId val="669658063"/>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9468619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dirty="0"/>
              <a:t>level of interest to NPOs (number of people)</a:t>
            </a:r>
            <a:endParaRPr lang="ja-JP" dirty="0"/>
          </a:p>
        </c:rich>
      </c:tx>
      <c:layout>
        <c:manualLayout>
          <c:xMode val="edge"/>
          <c:yMode val="edge"/>
          <c:x val="0.14895768976226489"/>
          <c:y val="5.7691344757590815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ja-JP"/>
        </a:p>
      </c:txPr>
    </c:title>
    <c:autoTitleDeleted val="0"/>
    <c:plotArea>
      <c:layout>
        <c:manualLayout>
          <c:layoutTarget val="inner"/>
          <c:xMode val="edge"/>
          <c:yMode val="edge"/>
          <c:x val="0.13081584560719639"/>
          <c:y val="0.22749829137878552"/>
          <c:w val="0.8470764043524891"/>
          <c:h val="0.58905862150163391"/>
        </c:manualLayout>
      </c:layout>
      <c:barChart>
        <c:barDir val="bar"/>
        <c:grouping val="stacked"/>
        <c:varyColors val="0"/>
        <c:ser>
          <c:idx val="0"/>
          <c:order val="0"/>
          <c:tx>
            <c:strRef>
              <c:f>Sheet6!$O$4</c:f>
              <c:strCache>
                <c:ptCount val="1"/>
                <c:pt idx="0">
                  <c:v>interested in NPOs</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Sheet6!$N$5:$N$6</c:f>
              <c:numCache>
                <c:formatCode>General</c:formatCode>
                <c:ptCount val="2"/>
                <c:pt idx="0">
                  <c:v>2013</c:v>
                </c:pt>
                <c:pt idx="1">
                  <c:v>2019</c:v>
                </c:pt>
              </c:numCache>
            </c:numRef>
          </c:cat>
          <c:val>
            <c:numRef>
              <c:f>Sheet6!$O$5:$O$6</c:f>
              <c:numCache>
                <c:formatCode>General</c:formatCode>
                <c:ptCount val="2"/>
                <c:pt idx="0">
                  <c:v>671</c:v>
                </c:pt>
                <c:pt idx="1">
                  <c:v>1185</c:v>
                </c:pt>
              </c:numCache>
            </c:numRef>
          </c:val>
          <c:extLst>
            <c:ext xmlns:c16="http://schemas.microsoft.com/office/drawing/2014/chart" uri="{C3380CC4-5D6E-409C-BE32-E72D297353CC}">
              <c16:uniqueId val="{00000000-977B-4762-9E79-5349FC3FA614}"/>
            </c:ext>
          </c:extLst>
        </c:ser>
        <c:ser>
          <c:idx val="1"/>
          <c:order val="1"/>
          <c:tx>
            <c:strRef>
              <c:f>Sheet6!$P$4</c:f>
              <c:strCache>
                <c:ptCount val="1"/>
                <c:pt idx="0">
                  <c:v>not interested </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Sheet6!$N$5:$N$6</c:f>
              <c:numCache>
                <c:formatCode>General</c:formatCode>
                <c:ptCount val="2"/>
                <c:pt idx="0">
                  <c:v>2013</c:v>
                </c:pt>
                <c:pt idx="1">
                  <c:v>2019</c:v>
                </c:pt>
              </c:numCache>
            </c:numRef>
          </c:cat>
          <c:val>
            <c:numRef>
              <c:f>Sheet6!$P$5:$P$6</c:f>
              <c:numCache>
                <c:formatCode>General</c:formatCode>
                <c:ptCount val="2"/>
                <c:pt idx="0">
                  <c:v>958</c:v>
                </c:pt>
                <c:pt idx="1">
                  <c:v>463</c:v>
                </c:pt>
              </c:numCache>
            </c:numRef>
          </c:val>
          <c:extLst>
            <c:ext xmlns:c16="http://schemas.microsoft.com/office/drawing/2014/chart" uri="{C3380CC4-5D6E-409C-BE32-E72D297353CC}">
              <c16:uniqueId val="{00000001-977B-4762-9E79-5349FC3FA614}"/>
            </c:ext>
          </c:extLst>
        </c:ser>
        <c:ser>
          <c:idx val="2"/>
          <c:order val="2"/>
          <c:tx>
            <c:strRef>
              <c:f>Sheet6!$Q$4</c:f>
              <c:strCache>
                <c:ptCount val="1"/>
                <c:pt idx="0">
                  <c:v>neither</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Sheet6!$N$5:$N$6</c:f>
              <c:numCache>
                <c:formatCode>General</c:formatCode>
                <c:ptCount val="2"/>
                <c:pt idx="0">
                  <c:v>2013</c:v>
                </c:pt>
                <c:pt idx="1">
                  <c:v>2019</c:v>
                </c:pt>
              </c:numCache>
            </c:numRef>
          </c:cat>
          <c:val>
            <c:numRef>
              <c:f>Sheet6!$Q$5:$Q$6</c:f>
              <c:numCache>
                <c:formatCode>General</c:formatCode>
                <c:ptCount val="2"/>
                <c:pt idx="0" formatCode="#,##0">
                  <c:v>1351</c:v>
                </c:pt>
                <c:pt idx="1">
                  <c:v>1413</c:v>
                </c:pt>
              </c:numCache>
            </c:numRef>
          </c:val>
          <c:extLst>
            <c:ext xmlns:c16="http://schemas.microsoft.com/office/drawing/2014/chart" uri="{C3380CC4-5D6E-409C-BE32-E72D297353CC}">
              <c16:uniqueId val="{00000002-977B-4762-9E79-5349FC3FA614}"/>
            </c:ext>
          </c:extLst>
        </c:ser>
        <c:dLbls>
          <c:dLblPos val="ctr"/>
          <c:showLegendKey val="0"/>
          <c:showVal val="1"/>
          <c:showCatName val="0"/>
          <c:showSerName val="0"/>
          <c:showPercent val="0"/>
          <c:showBubbleSize val="0"/>
        </c:dLbls>
        <c:gapWidth val="150"/>
        <c:overlap val="100"/>
        <c:axId val="527706879"/>
        <c:axId val="233683439"/>
      </c:barChart>
      <c:catAx>
        <c:axId val="527706879"/>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400" b="0" i="0" u="none" strike="noStrike" kern="1200" cap="all" baseline="0">
                <a:solidFill>
                  <a:schemeClr val="dk1">
                    <a:lumMod val="75000"/>
                    <a:lumOff val="25000"/>
                  </a:schemeClr>
                </a:solidFill>
                <a:latin typeface="+mn-lt"/>
                <a:ea typeface="+mn-ea"/>
                <a:cs typeface="+mn-cs"/>
              </a:defRPr>
            </a:pPr>
            <a:endParaRPr lang="ja-JP"/>
          </a:p>
        </c:txPr>
        <c:crossAx val="233683439"/>
        <c:crosses val="autoZero"/>
        <c:auto val="1"/>
        <c:lblAlgn val="ctr"/>
        <c:lblOffset val="100"/>
        <c:noMultiLvlLbl val="0"/>
      </c:catAx>
      <c:valAx>
        <c:axId val="233683439"/>
        <c:scaling>
          <c:orientation val="minMax"/>
        </c:scaling>
        <c:delete val="1"/>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27706879"/>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1" i="0" u="none" strike="noStrike" kern="1200" baseline="0">
                <a:solidFill>
                  <a:schemeClr val="dk1">
                    <a:lumMod val="75000"/>
                    <a:lumOff val="25000"/>
                  </a:schemeClr>
                </a:solidFill>
                <a:latin typeface="+mn-lt"/>
                <a:ea typeface="+mn-ea"/>
                <a:cs typeface="+mn-cs"/>
              </a:defRPr>
            </a:pPr>
            <a:r>
              <a:rPr lang="en-US"/>
              <a:t>Life Satisfaction /over 60s (%)</a:t>
            </a:r>
            <a:endParaRPr lang="ja-JP"/>
          </a:p>
        </c:rich>
      </c:tx>
      <c:overlay val="0"/>
      <c:spPr>
        <a:noFill/>
        <a:ln>
          <a:noFill/>
        </a:ln>
        <a:effectLst/>
      </c:spPr>
      <c:txPr>
        <a:bodyPr rot="0" spcFirstLastPara="1" vertOverflow="ellipsis" vert="horz" wrap="square" anchor="ctr" anchorCtr="1"/>
        <a:lstStyle/>
        <a:p>
          <a:pPr>
            <a:defRPr sz="1440" b="1" i="0" u="none" strike="noStrike" kern="1200" baseline="0">
              <a:solidFill>
                <a:schemeClr val="dk1">
                  <a:lumMod val="75000"/>
                  <a:lumOff val="25000"/>
                </a:schemeClr>
              </a:solidFill>
              <a:latin typeface="+mn-lt"/>
              <a:ea typeface="+mn-ea"/>
              <a:cs typeface="+mn-cs"/>
            </a:defRPr>
          </a:pPr>
          <a:endParaRPr lang="ja-JP"/>
        </a:p>
      </c:txPr>
    </c:title>
    <c:autoTitleDeleted val="0"/>
    <c:plotArea>
      <c:layout/>
      <c:barChart>
        <c:barDir val="col"/>
        <c:grouping val="stacked"/>
        <c:varyColors val="0"/>
        <c:ser>
          <c:idx val="0"/>
          <c:order val="0"/>
          <c:tx>
            <c:strRef>
              <c:f>Sheet4!$D$11</c:f>
              <c:strCache>
                <c:ptCount val="1"/>
                <c:pt idx="0">
                  <c:v>satisfied </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multiLvlStrRef>
              <c:f>Sheet4!$B$12:$C$25</c:f>
              <c:multiLvlStrCache>
                <c:ptCount val="14"/>
                <c:lvl>
                  <c:pt idx="0">
                    <c:v>2000</c:v>
                  </c:pt>
                  <c:pt idx="1">
                    <c:v>2010</c:v>
                  </c:pt>
                  <c:pt idx="2">
                    <c:v>2020</c:v>
                  </c:pt>
                  <c:pt idx="3">
                    <c:v>2000</c:v>
                  </c:pt>
                  <c:pt idx="4">
                    <c:v>2010</c:v>
                  </c:pt>
                  <c:pt idx="5">
                    <c:v>2000</c:v>
                  </c:pt>
                  <c:pt idx="6">
                    <c:v>2010</c:v>
                  </c:pt>
                  <c:pt idx="7">
                    <c:v>2020</c:v>
                  </c:pt>
                  <c:pt idx="8">
                    <c:v>2000</c:v>
                  </c:pt>
                  <c:pt idx="9">
                    <c:v>2010</c:v>
                  </c:pt>
                  <c:pt idx="10">
                    <c:v>2020</c:v>
                  </c:pt>
                  <c:pt idx="11">
                    <c:v>2000</c:v>
                  </c:pt>
                  <c:pt idx="12">
                    <c:v>2010</c:v>
                  </c:pt>
                  <c:pt idx="13">
                    <c:v>2020</c:v>
                  </c:pt>
                </c:lvl>
                <c:lvl>
                  <c:pt idx="0">
                    <c:v>Japan</c:v>
                  </c:pt>
                  <c:pt idx="3">
                    <c:v>Korea</c:v>
                  </c:pt>
                  <c:pt idx="5">
                    <c:v>US</c:v>
                  </c:pt>
                  <c:pt idx="8">
                    <c:v>Germany</c:v>
                  </c:pt>
                  <c:pt idx="11">
                    <c:v>Sweden</c:v>
                  </c:pt>
                </c:lvl>
              </c:multiLvlStrCache>
            </c:multiLvlStrRef>
          </c:cat>
          <c:val>
            <c:numRef>
              <c:f>Sheet4!$D$12:$D$25</c:f>
              <c:numCache>
                <c:formatCode>General</c:formatCode>
                <c:ptCount val="14"/>
                <c:pt idx="0">
                  <c:v>22.3</c:v>
                </c:pt>
                <c:pt idx="1">
                  <c:v>36.299999999999997</c:v>
                </c:pt>
                <c:pt idx="2">
                  <c:v>21.1</c:v>
                </c:pt>
                <c:pt idx="3">
                  <c:v>12.2</c:v>
                </c:pt>
                <c:pt idx="4">
                  <c:v>9.8000000000000007</c:v>
                </c:pt>
                <c:pt idx="5">
                  <c:v>70.3</c:v>
                </c:pt>
                <c:pt idx="6">
                  <c:v>71.400000000000006</c:v>
                </c:pt>
                <c:pt idx="7">
                  <c:v>76.400000000000006</c:v>
                </c:pt>
                <c:pt idx="8">
                  <c:v>33.299999999999997</c:v>
                </c:pt>
                <c:pt idx="9">
                  <c:v>61.1</c:v>
                </c:pt>
                <c:pt idx="10">
                  <c:v>52.2</c:v>
                </c:pt>
                <c:pt idx="11">
                  <c:v>59.5</c:v>
                </c:pt>
                <c:pt idx="12">
                  <c:v>69.900000000000006</c:v>
                </c:pt>
                <c:pt idx="13">
                  <c:v>56.2</c:v>
                </c:pt>
              </c:numCache>
            </c:numRef>
          </c:val>
          <c:extLst>
            <c:ext xmlns:c16="http://schemas.microsoft.com/office/drawing/2014/chart" uri="{C3380CC4-5D6E-409C-BE32-E72D297353CC}">
              <c16:uniqueId val="{00000000-ACE4-4EEA-BF93-7A6582CC0887}"/>
            </c:ext>
          </c:extLst>
        </c:ser>
        <c:ser>
          <c:idx val="1"/>
          <c:order val="1"/>
          <c:tx>
            <c:strRef>
              <c:f>Sheet4!$E$11</c:f>
              <c:strCache>
                <c:ptCount val="1"/>
                <c:pt idx="0">
                  <c:v>fairly satisfied</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multiLvlStrRef>
              <c:f>Sheet4!$B$12:$C$25</c:f>
              <c:multiLvlStrCache>
                <c:ptCount val="14"/>
                <c:lvl>
                  <c:pt idx="0">
                    <c:v>2000</c:v>
                  </c:pt>
                  <c:pt idx="1">
                    <c:v>2010</c:v>
                  </c:pt>
                  <c:pt idx="2">
                    <c:v>2020</c:v>
                  </c:pt>
                  <c:pt idx="3">
                    <c:v>2000</c:v>
                  </c:pt>
                  <c:pt idx="4">
                    <c:v>2010</c:v>
                  </c:pt>
                  <c:pt idx="5">
                    <c:v>2000</c:v>
                  </c:pt>
                  <c:pt idx="6">
                    <c:v>2010</c:v>
                  </c:pt>
                  <c:pt idx="7">
                    <c:v>2020</c:v>
                  </c:pt>
                  <c:pt idx="8">
                    <c:v>2000</c:v>
                  </c:pt>
                  <c:pt idx="9">
                    <c:v>2010</c:v>
                  </c:pt>
                  <c:pt idx="10">
                    <c:v>2020</c:v>
                  </c:pt>
                  <c:pt idx="11">
                    <c:v>2000</c:v>
                  </c:pt>
                  <c:pt idx="12">
                    <c:v>2010</c:v>
                  </c:pt>
                  <c:pt idx="13">
                    <c:v>2020</c:v>
                  </c:pt>
                </c:lvl>
                <c:lvl>
                  <c:pt idx="0">
                    <c:v>Japan</c:v>
                  </c:pt>
                  <c:pt idx="3">
                    <c:v>Korea</c:v>
                  </c:pt>
                  <c:pt idx="5">
                    <c:v>US</c:v>
                  </c:pt>
                  <c:pt idx="8">
                    <c:v>Germany</c:v>
                  </c:pt>
                  <c:pt idx="11">
                    <c:v>Sweden</c:v>
                  </c:pt>
                </c:lvl>
              </c:multiLvlStrCache>
            </c:multiLvlStrRef>
          </c:cat>
          <c:val>
            <c:numRef>
              <c:f>Sheet4!$E$12:$E$25</c:f>
              <c:numCache>
                <c:formatCode>General</c:formatCode>
                <c:ptCount val="14"/>
                <c:pt idx="0">
                  <c:v>62.9</c:v>
                </c:pt>
                <c:pt idx="1">
                  <c:v>56.4</c:v>
                </c:pt>
                <c:pt idx="2">
                  <c:v>60.4</c:v>
                </c:pt>
                <c:pt idx="3">
                  <c:v>50</c:v>
                </c:pt>
                <c:pt idx="4">
                  <c:v>59.6</c:v>
                </c:pt>
                <c:pt idx="5">
                  <c:v>24.6</c:v>
                </c:pt>
                <c:pt idx="6">
                  <c:v>23.3</c:v>
                </c:pt>
                <c:pt idx="7">
                  <c:v>18.2</c:v>
                </c:pt>
                <c:pt idx="8">
                  <c:v>59.1</c:v>
                </c:pt>
                <c:pt idx="9">
                  <c:v>34</c:v>
                </c:pt>
                <c:pt idx="10">
                  <c:v>39.4</c:v>
                </c:pt>
                <c:pt idx="11">
                  <c:v>39</c:v>
                </c:pt>
                <c:pt idx="12">
                  <c:v>29.3</c:v>
                </c:pt>
                <c:pt idx="13">
                  <c:v>36</c:v>
                </c:pt>
              </c:numCache>
            </c:numRef>
          </c:val>
          <c:extLst>
            <c:ext xmlns:c16="http://schemas.microsoft.com/office/drawing/2014/chart" uri="{C3380CC4-5D6E-409C-BE32-E72D297353CC}">
              <c16:uniqueId val="{00000001-ACE4-4EEA-BF93-7A6582CC0887}"/>
            </c:ext>
          </c:extLst>
        </c:ser>
        <c:ser>
          <c:idx val="2"/>
          <c:order val="2"/>
          <c:tx>
            <c:strRef>
              <c:f>Sheet4!$F$11</c:f>
              <c:strCache>
                <c:ptCount val="1"/>
                <c:pt idx="0">
                  <c:v>somewhat dissatisfiied</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multiLvlStrRef>
              <c:f>Sheet4!$B$12:$C$25</c:f>
              <c:multiLvlStrCache>
                <c:ptCount val="14"/>
                <c:lvl>
                  <c:pt idx="0">
                    <c:v>2000</c:v>
                  </c:pt>
                  <c:pt idx="1">
                    <c:v>2010</c:v>
                  </c:pt>
                  <c:pt idx="2">
                    <c:v>2020</c:v>
                  </c:pt>
                  <c:pt idx="3">
                    <c:v>2000</c:v>
                  </c:pt>
                  <c:pt idx="4">
                    <c:v>2010</c:v>
                  </c:pt>
                  <c:pt idx="5">
                    <c:v>2000</c:v>
                  </c:pt>
                  <c:pt idx="6">
                    <c:v>2010</c:v>
                  </c:pt>
                  <c:pt idx="7">
                    <c:v>2020</c:v>
                  </c:pt>
                  <c:pt idx="8">
                    <c:v>2000</c:v>
                  </c:pt>
                  <c:pt idx="9">
                    <c:v>2010</c:v>
                  </c:pt>
                  <c:pt idx="10">
                    <c:v>2020</c:v>
                  </c:pt>
                  <c:pt idx="11">
                    <c:v>2000</c:v>
                  </c:pt>
                  <c:pt idx="12">
                    <c:v>2010</c:v>
                  </c:pt>
                  <c:pt idx="13">
                    <c:v>2020</c:v>
                  </c:pt>
                </c:lvl>
                <c:lvl>
                  <c:pt idx="0">
                    <c:v>Japan</c:v>
                  </c:pt>
                  <c:pt idx="3">
                    <c:v>Korea</c:v>
                  </c:pt>
                  <c:pt idx="5">
                    <c:v>US</c:v>
                  </c:pt>
                  <c:pt idx="8">
                    <c:v>Germany</c:v>
                  </c:pt>
                  <c:pt idx="11">
                    <c:v>Sweden</c:v>
                  </c:pt>
                </c:lvl>
              </c:multiLvlStrCache>
            </c:multiLvlStrRef>
          </c:cat>
          <c:val>
            <c:numRef>
              <c:f>Sheet4!$F$12:$F$25</c:f>
              <c:numCache>
                <c:formatCode>General</c:formatCode>
                <c:ptCount val="14"/>
                <c:pt idx="0">
                  <c:v>12.2</c:v>
                </c:pt>
                <c:pt idx="1">
                  <c:v>6.1</c:v>
                </c:pt>
                <c:pt idx="2">
                  <c:v>12.8</c:v>
                </c:pt>
                <c:pt idx="3">
                  <c:v>29.2</c:v>
                </c:pt>
                <c:pt idx="4">
                  <c:v>25.2</c:v>
                </c:pt>
                <c:pt idx="5">
                  <c:v>2</c:v>
                </c:pt>
                <c:pt idx="6">
                  <c:v>4.3</c:v>
                </c:pt>
                <c:pt idx="7">
                  <c:v>3.3</c:v>
                </c:pt>
                <c:pt idx="8">
                  <c:v>6.8</c:v>
                </c:pt>
                <c:pt idx="9">
                  <c:v>4.2</c:v>
                </c:pt>
                <c:pt idx="10">
                  <c:v>6.2</c:v>
                </c:pt>
                <c:pt idx="11">
                  <c:v>1.1000000000000001</c:v>
                </c:pt>
                <c:pt idx="12">
                  <c:v>3</c:v>
                </c:pt>
                <c:pt idx="13">
                  <c:v>3.5</c:v>
                </c:pt>
              </c:numCache>
            </c:numRef>
          </c:val>
          <c:extLst>
            <c:ext xmlns:c16="http://schemas.microsoft.com/office/drawing/2014/chart" uri="{C3380CC4-5D6E-409C-BE32-E72D297353CC}">
              <c16:uniqueId val="{00000002-ACE4-4EEA-BF93-7A6582CC0887}"/>
            </c:ext>
          </c:extLst>
        </c:ser>
        <c:ser>
          <c:idx val="3"/>
          <c:order val="3"/>
          <c:tx>
            <c:strRef>
              <c:f>Sheet4!$G$11</c:f>
              <c:strCache>
                <c:ptCount val="1"/>
                <c:pt idx="0">
                  <c:v>dissatisfield</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multiLvlStrRef>
              <c:f>Sheet4!$B$12:$C$25</c:f>
              <c:multiLvlStrCache>
                <c:ptCount val="14"/>
                <c:lvl>
                  <c:pt idx="0">
                    <c:v>2000</c:v>
                  </c:pt>
                  <c:pt idx="1">
                    <c:v>2010</c:v>
                  </c:pt>
                  <c:pt idx="2">
                    <c:v>2020</c:v>
                  </c:pt>
                  <c:pt idx="3">
                    <c:v>2000</c:v>
                  </c:pt>
                  <c:pt idx="4">
                    <c:v>2010</c:v>
                  </c:pt>
                  <c:pt idx="5">
                    <c:v>2000</c:v>
                  </c:pt>
                  <c:pt idx="6">
                    <c:v>2010</c:v>
                  </c:pt>
                  <c:pt idx="7">
                    <c:v>2020</c:v>
                  </c:pt>
                  <c:pt idx="8">
                    <c:v>2000</c:v>
                  </c:pt>
                  <c:pt idx="9">
                    <c:v>2010</c:v>
                  </c:pt>
                  <c:pt idx="10">
                    <c:v>2020</c:v>
                  </c:pt>
                  <c:pt idx="11">
                    <c:v>2000</c:v>
                  </c:pt>
                  <c:pt idx="12">
                    <c:v>2010</c:v>
                  </c:pt>
                  <c:pt idx="13">
                    <c:v>2020</c:v>
                  </c:pt>
                </c:lvl>
                <c:lvl>
                  <c:pt idx="0">
                    <c:v>Japan</c:v>
                  </c:pt>
                  <c:pt idx="3">
                    <c:v>Korea</c:v>
                  </c:pt>
                  <c:pt idx="5">
                    <c:v>US</c:v>
                  </c:pt>
                  <c:pt idx="8">
                    <c:v>Germany</c:v>
                  </c:pt>
                  <c:pt idx="11">
                    <c:v>Sweden</c:v>
                  </c:pt>
                </c:lvl>
              </c:multiLvlStrCache>
            </c:multiLvlStrRef>
          </c:cat>
          <c:val>
            <c:numRef>
              <c:f>Sheet4!$G$12:$G$25</c:f>
              <c:numCache>
                <c:formatCode>General</c:formatCode>
                <c:ptCount val="14"/>
                <c:pt idx="0">
                  <c:v>2.6</c:v>
                </c:pt>
                <c:pt idx="1">
                  <c:v>1.2</c:v>
                </c:pt>
                <c:pt idx="2">
                  <c:v>3.4</c:v>
                </c:pt>
                <c:pt idx="3">
                  <c:v>8.6</c:v>
                </c:pt>
                <c:pt idx="4">
                  <c:v>5.5</c:v>
                </c:pt>
                <c:pt idx="5">
                  <c:v>0.9</c:v>
                </c:pt>
                <c:pt idx="6">
                  <c:v>1</c:v>
                </c:pt>
                <c:pt idx="7">
                  <c:v>1.4</c:v>
                </c:pt>
                <c:pt idx="8">
                  <c:v>0.9</c:v>
                </c:pt>
                <c:pt idx="9">
                  <c:v>0.5</c:v>
                </c:pt>
                <c:pt idx="10">
                  <c:v>2</c:v>
                </c:pt>
                <c:pt idx="11">
                  <c:v>0.4</c:v>
                </c:pt>
                <c:pt idx="12">
                  <c:v>0.2</c:v>
                </c:pt>
                <c:pt idx="13">
                  <c:v>0.7</c:v>
                </c:pt>
              </c:numCache>
            </c:numRef>
          </c:val>
          <c:extLst>
            <c:ext xmlns:c16="http://schemas.microsoft.com/office/drawing/2014/chart" uri="{C3380CC4-5D6E-409C-BE32-E72D297353CC}">
              <c16:uniqueId val="{00000003-ACE4-4EEA-BF93-7A6582CC0887}"/>
            </c:ext>
          </c:extLst>
        </c:ser>
        <c:dLbls>
          <c:dLblPos val="ctr"/>
          <c:showLegendKey val="0"/>
          <c:showVal val="1"/>
          <c:showCatName val="0"/>
          <c:showSerName val="0"/>
          <c:showPercent val="0"/>
          <c:showBubbleSize val="0"/>
        </c:dLbls>
        <c:gapWidth val="150"/>
        <c:overlap val="100"/>
        <c:axId val="375548175"/>
        <c:axId val="194872799"/>
      </c:barChart>
      <c:catAx>
        <c:axId val="375548175"/>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0" i="0" u="none" strike="noStrike" kern="1200" cap="all" baseline="0">
                <a:solidFill>
                  <a:schemeClr val="dk1">
                    <a:lumMod val="75000"/>
                    <a:lumOff val="25000"/>
                  </a:schemeClr>
                </a:solidFill>
                <a:latin typeface="+mn-lt"/>
                <a:ea typeface="+mn-ea"/>
                <a:cs typeface="+mn-cs"/>
              </a:defRPr>
            </a:pPr>
            <a:endParaRPr lang="ja-JP"/>
          </a:p>
        </c:txPr>
        <c:crossAx val="194872799"/>
        <c:crosses val="autoZero"/>
        <c:auto val="1"/>
        <c:lblAlgn val="ctr"/>
        <c:lblOffset val="100"/>
        <c:noMultiLvlLbl val="0"/>
      </c:catAx>
      <c:valAx>
        <c:axId val="194872799"/>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75548175"/>
        <c:crosses val="autoZero"/>
        <c:crossBetween val="between"/>
      </c:valAx>
      <c:spPr>
        <a:noFill/>
        <a:ln>
          <a:noFill/>
        </a:ln>
        <a:effectLst/>
      </c:spPr>
    </c:plotArea>
    <c:legend>
      <c:legendPos val="b"/>
      <c:layout>
        <c:manualLayout>
          <c:xMode val="edge"/>
          <c:yMode val="edge"/>
          <c:x val="5.7995062079952503E-2"/>
          <c:y val="0.11719016941064185"/>
          <c:w val="0.85102351575754609"/>
          <c:h val="5.2937364310942606E-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600" b="0" i="0" u="none" strike="noStrike" kern="1200" baseline="0">
              <a:solidFill>
                <a:schemeClr val="dk1">
                  <a:lumMod val="75000"/>
                  <a:lumOff val="25000"/>
                </a:schemeClr>
              </a:solidFill>
              <a:latin typeface="+mn-lt"/>
              <a:ea typeface="+mn-ea"/>
              <a:cs typeface="+mn-cs"/>
            </a:defRPr>
          </a:pPr>
          <a:endParaRPr lang="ja-JP"/>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200"/>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83495" cy="502676"/>
          </a:xfrm>
          <a:prstGeom prst="rect">
            <a:avLst/>
          </a:prstGeom>
          <a:noFill/>
          <a:ln>
            <a:noFill/>
          </a:ln>
        </p:spPr>
        <p:txBody>
          <a:bodyPr anchorCtr="0" anchor="t" bIns="48275" lIns="96575" spcFirstLastPara="1" rIns="96575" wrap="square" tIns="48275">
            <a:noAutofit/>
          </a:bodyPr>
          <a:lstStyle>
            <a:lvl1pPr lvl="0" marR="0" rtl="0" algn="l">
              <a:spcBef>
                <a:spcPts val="0"/>
              </a:spcBef>
              <a:spcAft>
                <a:spcPts val="0"/>
              </a:spcAft>
              <a:buSzPts val="1400"/>
              <a:buNone/>
              <a:defRPr b="0" i="0" sz="13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99900" y="0"/>
            <a:ext cx="2983495" cy="502676"/>
          </a:xfrm>
          <a:prstGeom prst="rect">
            <a:avLst/>
          </a:prstGeom>
          <a:noFill/>
          <a:ln>
            <a:noFill/>
          </a:ln>
        </p:spPr>
        <p:txBody>
          <a:bodyPr anchorCtr="0" anchor="t" bIns="48275" lIns="96575" spcFirstLastPara="1" rIns="96575" wrap="square" tIns="48275">
            <a:noAutofit/>
          </a:bodyPr>
          <a:lstStyle>
            <a:lvl1pPr lvl="0" marR="0" rtl="0" algn="r">
              <a:spcBef>
                <a:spcPts val="0"/>
              </a:spcBef>
              <a:spcAft>
                <a:spcPts val="0"/>
              </a:spcAft>
              <a:buSzPts val="1400"/>
              <a:buNone/>
              <a:defRPr b="0" i="0" sz="13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438150" y="1252538"/>
            <a:ext cx="6008688" cy="3381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8499" y="4821506"/>
            <a:ext cx="5507990" cy="3944868"/>
          </a:xfrm>
          <a:prstGeom prst="rect">
            <a:avLst/>
          </a:prstGeom>
          <a:noFill/>
          <a:ln>
            <a:noFill/>
          </a:ln>
        </p:spPr>
        <p:txBody>
          <a:bodyPr anchorCtr="0" anchor="t" bIns="48275" lIns="96575" spcFirstLastPara="1" rIns="96575" wrap="square" tIns="48275">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9516039"/>
            <a:ext cx="2983495" cy="502674"/>
          </a:xfrm>
          <a:prstGeom prst="rect">
            <a:avLst/>
          </a:prstGeom>
          <a:noFill/>
          <a:ln>
            <a:noFill/>
          </a:ln>
        </p:spPr>
        <p:txBody>
          <a:bodyPr anchorCtr="0" anchor="b" bIns="48275" lIns="96575" spcFirstLastPara="1" rIns="96575" wrap="square" tIns="48275">
            <a:noAutofit/>
          </a:bodyPr>
          <a:lstStyle>
            <a:lvl1pPr lvl="0" marR="0" rtl="0" algn="l">
              <a:spcBef>
                <a:spcPts val="0"/>
              </a:spcBef>
              <a:spcAft>
                <a:spcPts val="0"/>
              </a:spcAft>
              <a:buSzPts val="1400"/>
              <a:buNone/>
              <a:defRPr b="0" i="0" sz="13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99900" y="9516039"/>
            <a:ext cx="2983495" cy="502674"/>
          </a:xfrm>
          <a:prstGeom prst="rect">
            <a:avLst/>
          </a:prstGeom>
          <a:noFill/>
          <a:ln>
            <a:noFill/>
          </a:ln>
        </p:spPr>
        <p:txBody>
          <a:bodyPr anchorCtr="0" anchor="b" bIns="48275" lIns="96575" spcFirstLastPara="1" rIns="96575" wrap="square" tIns="48275">
            <a:noAutofit/>
          </a:bodyPr>
          <a:lstStyle/>
          <a:p>
            <a:pPr indent="0" lvl="0" marL="0" marR="0" rtl="0" algn="r">
              <a:spcBef>
                <a:spcPts val="0"/>
              </a:spcBef>
              <a:spcAft>
                <a:spcPts val="0"/>
              </a:spcAft>
              <a:buNone/>
            </a:pPr>
            <a:fld id="{00000000-1234-1234-1234-123412341234}" type="slidenum">
              <a:rPr b="0" i="0" lang="en-US" sz="1300" u="none" cap="none" strike="noStrike">
                <a:solidFill>
                  <a:schemeClr val="dk1"/>
                </a:solidFill>
                <a:latin typeface="Arial"/>
                <a:ea typeface="Arial"/>
                <a:cs typeface="Arial"/>
                <a:sym typeface="Arial"/>
              </a:rPr>
              <a:t>‹#›</a:t>
            </a:fld>
            <a:endParaRPr b="0" i="0" sz="13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438150" y="1252538"/>
            <a:ext cx="6008688" cy="3381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8499" y="4821506"/>
            <a:ext cx="5507990" cy="3944868"/>
          </a:xfrm>
          <a:prstGeom prst="rect">
            <a:avLst/>
          </a:prstGeom>
          <a:noFill/>
          <a:ln>
            <a:noFill/>
          </a:ln>
        </p:spPr>
        <p:txBody>
          <a:bodyPr anchorCtr="0" anchor="t" bIns="48275" lIns="96575" spcFirstLastPara="1" rIns="96575" wrap="square" tIns="48275">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899900" y="9516039"/>
            <a:ext cx="2983495" cy="502674"/>
          </a:xfrm>
          <a:prstGeom prst="rect">
            <a:avLst/>
          </a:prstGeom>
          <a:noFill/>
          <a:ln>
            <a:noFill/>
          </a:ln>
        </p:spPr>
        <p:txBody>
          <a:bodyPr anchorCtr="0" anchor="b" bIns="48275" lIns="96575" spcFirstLastPara="1" rIns="96575" wrap="square" tIns="48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0:notes"/>
          <p:cNvSpPr/>
          <p:nvPr>
            <p:ph idx="2" type="sldImg"/>
          </p:nvPr>
        </p:nvSpPr>
        <p:spPr>
          <a:xfrm>
            <a:off x="438150" y="1252538"/>
            <a:ext cx="6008688" cy="3381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1" name="Google Shape;171;p10:notes"/>
          <p:cNvSpPr txBox="1"/>
          <p:nvPr>
            <p:ph idx="1" type="body"/>
          </p:nvPr>
        </p:nvSpPr>
        <p:spPr>
          <a:xfrm>
            <a:off x="688499" y="4821506"/>
            <a:ext cx="5507990" cy="3944868"/>
          </a:xfrm>
          <a:prstGeom prst="rect">
            <a:avLst/>
          </a:prstGeom>
          <a:noFill/>
          <a:ln>
            <a:noFill/>
          </a:ln>
        </p:spPr>
        <p:txBody>
          <a:bodyPr anchorCtr="0" anchor="t" bIns="48275" lIns="96575" spcFirstLastPara="1" rIns="96575" wrap="square" tIns="48275">
            <a:noAutofit/>
          </a:bodyPr>
          <a:lstStyle/>
          <a:p>
            <a:pPr indent="0" lvl="0" marL="0" rtl="0" algn="l">
              <a:spcBef>
                <a:spcPts val="0"/>
              </a:spcBef>
              <a:spcAft>
                <a:spcPts val="0"/>
              </a:spcAft>
              <a:buNone/>
            </a:pPr>
            <a:r>
              <a:t/>
            </a:r>
            <a:endParaRPr/>
          </a:p>
        </p:txBody>
      </p:sp>
      <p:sp>
        <p:nvSpPr>
          <p:cNvPr id="172" name="Google Shape;172;p10:notes"/>
          <p:cNvSpPr txBox="1"/>
          <p:nvPr>
            <p:ph idx="12" type="sldNum"/>
          </p:nvPr>
        </p:nvSpPr>
        <p:spPr>
          <a:xfrm>
            <a:off x="3899900" y="9516039"/>
            <a:ext cx="2983495" cy="502674"/>
          </a:xfrm>
          <a:prstGeom prst="rect">
            <a:avLst/>
          </a:prstGeom>
          <a:noFill/>
          <a:ln>
            <a:noFill/>
          </a:ln>
        </p:spPr>
        <p:txBody>
          <a:bodyPr anchorCtr="0" anchor="b" bIns="48275" lIns="96575" spcFirstLastPara="1" rIns="96575" wrap="square" tIns="48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1:notes"/>
          <p:cNvSpPr/>
          <p:nvPr>
            <p:ph idx="2" type="sldImg"/>
          </p:nvPr>
        </p:nvSpPr>
        <p:spPr>
          <a:xfrm>
            <a:off x="438150" y="1252538"/>
            <a:ext cx="6008688" cy="3381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9" name="Google Shape;179;p11:notes"/>
          <p:cNvSpPr txBox="1"/>
          <p:nvPr>
            <p:ph idx="1" type="body"/>
          </p:nvPr>
        </p:nvSpPr>
        <p:spPr>
          <a:xfrm>
            <a:off x="688499" y="4821506"/>
            <a:ext cx="5507990" cy="3944868"/>
          </a:xfrm>
          <a:prstGeom prst="rect">
            <a:avLst/>
          </a:prstGeom>
          <a:noFill/>
          <a:ln>
            <a:noFill/>
          </a:ln>
        </p:spPr>
        <p:txBody>
          <a:bodyPr anchorCtr="0" anchor="t" bIns="48275" lIns="96575" spcFirstLastPara="1" rIns="96575" wrap="square" tIns="48275">
            <a:noAutofit/>
          </a:bodyPr>
          <a:lstStyle/>
          <a:p>
            <a:pPr indent="0" lvl="0" marL="0" rtl="0" algn="l">
              <a:spcBef>
                <a:spcPts val="0"/>
              </a:spcBef>
              <a:spcAft>
                <a:spcPts val="0"/>
              </a:spcAft>
              <a:buNone/>
            </a:pPr>
            <a:r>
              <a:t/>
            </a:r>
            <a:endParaRPr/>
          </a:p>
        </p:txBody>
      </p:sp>
      <p:sp>
        <p:nvSpPr>
          <p:cNvPr id="180" name="Google Shape;180;p11:notes"/>
          <p:cNvSpPr txBox="1"/>
          <p:nvPr>
            <p:ph idx="12" type="sldNum"/>
          </p:nvPr>
        </p:nvSpPr>
        <p:spPr>
          <a:xfrm>
            <a:off x="3899900" y="9516039"/>
            <a:ext cx="2983495" cy="502674"/>
          </a:xfrm>
          <a:prstGeom prst="rect">
            <a:avLst/>
          </a:prstGeom>
          <a:noFill/>
          <a:ln>
            <a:noFill/>
          </a:ln>
        </p:spPr>
        <p:txBody>
          <a:bodyPr anchorCtr="0" anchor="b" bIns="48275" lIns="96575" spcFirstLastPara="1" rIns="96575" wrap="square" tIns="48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2:notes"/>
          <p:cNvSpPr/>
          <p:nvPr>
            <p:ph idx="2" type="sldImg"/>
          </p:nvPr>
        </p:nvSpPr>
        <p:spPr>
          <a:xfrm>
            <a:off x="438150" y="1252538"/>
            <a:ext cx="6008688" cy="3381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7" name="Google Shape;187;p12:notes"/>
          <p:cNvSpPr txBox="1"/>
          <p:nvPr>
            <p:ph idx="1" type="body"/>
          </p:nvPr>
        </p:nvSpPr>
        <p:spPr>
          <a:xfrm>
            <a:off x="688499" y="4821506"/>
            <a:ext cx="5507990" cy="3944868"/>
          </a:xfrm>
          <a:prstGeom prst="rect">
            <a:avLst/>
          </a:prstGeom>
          <a:noFill/>
          <a:ln>
            <a:noFill/>
          </a:ln>
        </p:spPr>
        <p:txBody>
          <a:bodyPr anchorCtr="0" anchor="t" bIns="48275" lIns="96575" spcFirstLastPara="1" rIns="96575" wrap="square" tIns="48275">
            <a:noAutofit/>
          </a:bodyPr>
          <a:lstStyle/>
          <a:p>
            <a:pPr indent="0" lvl="0" marL="0" rtl="0" algn="l">
              <a:spcBef>
                <a:spcPts val="0"/>
              </a:spcBef>
              <a:spcAft>
                <a:spcPts val="0"/>
              </a:spcAft>
              <a:buNone/>
            </a:pPr>
            <a:r>
              <a:t/>
            </a:r>
            <a:endParaRPr/>
          </a:p>
        </p:txBody>
      </p:sp>
      <p:sp>
        <p:nvSpPr>
          <p:cNvPr id="188" name="Google Shape;188;p12:notes"/>
          <p:cNvSpPr txBox="1"/>
          <p:nvPr>
            <p:ph idx="12" type="sldNum"/>
          </p:nvPr>
        </p:nvSpPr>
        <p:spPr>
          <a:xfrm>
            <a:off x="3899900" y="9516039"/>
            <a:ext cx="2983495" cy="502674"/>
          </a:xfrm>
          <a:prstGeom prst="rect">
            <a:avLst/>
          </a:prstGeom>
          <a:noFill/>
          <a:ln>
            <a:noFill/>
          </a:ln>
        </p:spPr>
        <p:txBody>
          <a:bodyPr anchorCtr="0" anchor="b" bIns="48275" lIns="96575" spcFirstLastPara="1" rIns="96575" wrap="square" tIns="48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3:notes"/>
          <p:cNvSpPr/>
          <p:nvPr>
            <p:ph idx="2" type="sldImg"/>
          </p:nvPr>
        </p:nvSpPr>
        <p:spPr>
          <a:xfrm>
            <a:off x="438150" y="1252538"/>
            <a:ext cx="6008688" cy="3381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6" name="Google Shape;196;p13:notes"/>
          <p:cNvSpPr txBox="1"/>
          <p:nvPr>
            <p:ph idx="1" type="body"/>
          </p:nvPr>
        </p:nvSpPr>
        <p:spPr>
          <a:xfrm>
            <a:off x="688499" y="4821506"/>
            <a:ext cx="5507990" cy="3944868"/>
          </a:xfrm>
          <a:prstGeom prst="rect">
            <a:avLst/>
          </a:prstGeom>
          <a:noFill/>
          <a:ln>
            <a:noFill/>
          </a:ln>
        </p:spPr>
        <p:txBody>
          <a:bodyPr anchorCtr="0" anchor="t" bIns="48275" lIns="96575" spcFirstLastPara="1" rIns="96575" wrap="square" tIns="48275">
            <a:noAutofit/>
          </a:bodyPr>
          <a:lstStyle/>
          <a:p>
            <a:pPr indent="0" lvl="0" marL="0" rtl="0" algn="l">
              <a:spcBef>
                <a:spcPts val="0"/>
              </a:spcBef>
              <a:spcAft>
                <a:spcPts val="0"/>
              </a:spcAft>
              <a:buNone/>
            </a:pPr>
            <a:r>
              <a:t/>
            </a:r>
            <a:endParaRPr/>
          </a:p>
        </p:txBody>
      </p:sp>
      <p:sp>
        <p:nvSpPr>
          <p:cNvPr id="197" name="Google Shape;197;p13:notes"/>
          <p:cNvSpPr txBox="1"/>
          <p:nvPr>
            <p:ph idx="12" type="sldNum"/>
          </p:nvPr>
        </p:nvSpPr>
        <p:spPr>
          <a:xfrm>
            <a:off x="3899900" y="9516039"/>
            <a:ext cx="2983495" cy="502674"/>
          </a:xfrm>
          <a:prstGeom prst="rect">
            <a:avLst/>
          </a:prstGeom>
          <a:noFill/>
          <a:ln>
            <a:noFill/>
          </a:ln>
        </p:spPr>
        <p:txBody>
          <a:bodyPr anchorCtr="0" anchor="b" bIns="48275" lIns="96575" spcFirstLastPara="1" rIns="96575" wrap="square" tIns="48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14:notes"/>
          <p:cNvSpPr/>
          <p:nvPr>
            <p:ph idx="2" type="sldImg"/>
          </p:nvPr>
        </p:nvSpPr>
        <p:spPr>
          <a:xfrm>
            <a:off x="438150" y="1252538"/>
            <a:ext cx="6008688" cy="3381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3" name="Google Shape;203;p14:notes"/>
          <p:cNvSpPr txBox="1"/>
          <p:nvPr>
            <p:ph idx="1" type="body"/>
          </p:nvPr>
        </p:nvSpPr>
        <p:spPr>
          <a:xfrm>
            <a:off x="688499" y="4821506"/>
            <a:ext cx="5507990" cy="3944868"/>
          </a:xfrm>
          <a:prstGeom prst="rect">
            <a:avLst/>
          </a:prstGeom>
          <a:noFill/>
          <a:ln>
            <a:noFill/>
          </a:ln>
        </p:spPr>
        <p:txBody>
          <a:bodyPr anchorCtr="0" anchor="t" bIns="48275" lIns="96575" spcFirstLastPara="1" rIns="96575" wrap="square" tIns="48275">
            <a:noAutofit/>
          </a:bodyPr>
          <a:lstStyle/>
          <a:p>
            <a:pPr indent="0" lvl="0" marL="0" rtl="0" algn="l">
              <a:spcBef>
                <a:spcPts val="0"/>
              </a:spcBef>
              <a:spcAft>
                <a:spcPts val="0"/>
              </a:spcAft>
              <a:buNone/>
            </a:pPr>
            <a:r>
              <a:t/>
            </a:r>
            <a:endParaRPr/>
          </a:p>
        </p:txBody>
      </p:sp>
      <p:sp>
        <p:nvSpPr>
          <p:cNvPr id="204" name="Google Shape;204;p14:notes"/>
          <p:cNvSpPr txBox="1"/>
          <p:nvPr>
            <p:ph idx="12" type="sldNum"/>
          </p:nvPr>
        </p:nvSpPr>
        <p:spPr>
          <a:xfrm>
            <a:off x="3899900" y="9516039"/>
            <a:ext cx="2983495" cy="502674"/>
          </a:xfrm>
          <a:prstGeom prst="rect">
            <a:avLst/>
          </a:prstGeom>
          <a:noFill/>
          <a:ln>
            <a:noFill/>
          </a:ln>
        </p:spPr>
        <p:txBody>
          <a:bodyPr anchorCtr="0" anchor="b" bIns="48275" lIns="96575" spcFirstLastPara="1" rIns="96575" wrap="square" tIns="48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5:notes"/>
          <p:cNvSpPr/>
          <p:nvPr>
            <p:ph idx="2" type="sldImg"/>
          </p:nvPr>
        </p:nvSpPr>
        <p:spPr>
          <a:xfrm>
            <a:off x="438150" y="1252538"/>
            <a:ext cx="6008688" cy="3381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1" name="Google Shape;211;p15:notes"/>
          <p:cNvSpPr txBox="1"/>
          <p:nvPr>
            <p:ph idx="1" type="body"/>
          </p:nvPr>
        </p:nvSpPr>
        <p:spPr>
          <a:xfrm>
            <a:off x="688499" y="4821506"/>
            <a:ext cx="5507990" cy="3944868"/>
          </a:xfrm>
          <a:prstGeom prst="rect">
            <a:avLst/>
          </a:prstGeom>
          <a:noFill/>
          <a:ln>
            <a:noFill/>
          </a:ln>
        </p:spPr>
        <p:txBody>
          <a:bodyPr anchorCtr="0" anchor="t" bIns="48275" lIns="96575" spcFirstLastPara="1" rIns="96575" wrap="square" tIns="48275">
            <a:noAutofit/>
          </a:bodyPr>
          <a:lstStyle/>
          <a:p>
            <a:pPr indent="0" lvl="0" marL="0" rtl="0" algn="l">
              <a:spcBef>
                <a:spcPts val="0"/>
              </a:spcBef>
              <a:spcAft>
                <a:spcPts val="0"/>
              </a:spcAft>
              <a:buNone/>
            </a:pPr>
            <a:r>
              <a:t/>
            </a:r>
            <a:endParaRPr/>
          </a:p>
        </p:txBody>
      </p:sp>
      <p:sp>
        <p:nvSpPr>
          <p:cNvPr id="212" name="Google Shape;212;p15:notes"/>
          <p:cNvSpPr txBox="1"/>
          <p:nvPr>
            <p:ph idx="12" type="sldNum"/>
          </p:nvPr>
        </p:nvSpPr>
        <p:spPr>
          <a:xfrm>
            <a:off x="3899900" y="9516039"/>
            <a:ext cx="2983495" cy="502674"/>
          </a:xfrm>
          <a:prstGeom prst="rect">
            <a:avLst/>
          </a:prstGeom>
          <a:noFill/>
          <a:ln>
            <a:noFill/>
          </a:ln>
        </p:spPr>
        <p:txBody>
          <a:bodyPr anchorCtr="0" anchor="b" bIns="48275" lIns="96575" spcFirstLastPara="1" rIns="96575" wrap="square" tIns="48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6:notes"/>
          <p:cNvSpPr/>
          <p:nvPr>
            <p:ph idx="2" type="sldImg"/>
          </p:nvPr>
        </p:nvSpPr>
        <p:spPr>
          <a:xfrm>
            <a:off x="438150" y="1252538"/>
            <a:ext cx="6008688" cy="3381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0" name="Google Shape;220;p16:notes"/>
          <p:cNvSpPr txBox="1"/>
          <p:nvPr>
            <p:ph idx="1" type="body"/>
          </p:nvPr>
        </p:nvSpPr>
        <p:spPr>
          <a:xfrm>
            <a:off x="688499" y="4821506"/>
            <a:ext cx="5507990" cy="3944868"/>
          </a:xfrm>
          <a:prstGeom prst="rect">
            <a:avLst/>
          </a:prstGeom>
          <a:noFill/>
          <a:ln>
            <a:noFill/>
          </a:ln>
        </p:spPr>
        <p:txBody>
          <a:bodyPr anchorCtr="0" anchor="t" bIns="48275" lIns="96575" spcFirstLastPara="1" rIns="96575" wrap="square" tIns="48275">
            <a:noAutofit/>
          </a:bodyPr>
          <a:lstStyle/>
          <a:p>
            <a:pPr indent="0" lvl="0" marL="0" rtl="0" algn="l">
              <a:spcBef>
                <a:spcPts val="0"/>
              </a:spcBef>
              <a:spcAft>
                <a:spcPts val="0"/>
              </a:spcAft>
              <a:buNone/>
            </a:pPr>
            <a:r>
              <a:t/>
            </a:r>
            <a:endParaRPr/>
          </a:p>
        </p:txBody>
      </p:sp>
      <p:sp>
        <p:nvSpPr>
          <p:cNvPr id="221" name="Google Shape;221;p16:notes"/>
          <p:cNvSpPr txBox="1"/>
          <p:nvPr>
            <p:ph idx="12" type="sldNum"/>
          </p:nvPr>
        </p:nvSpPr>
        <p:spPr>
          <a:xfrm>
            <a:off x="3899900" y="9516039"/>
            <a:ext cx="2983495" cy="502674"/>
          </a:xfrm>
          <a:prstGeom prst="rect">
            <a:avLst/>
          </a:prstGeom>
          <a:noFill/>
          <a:ln>
            <a:noFill/>
          </a:ln>
        </p:spPr>
        <p:txBody>
          <a:bodyPr anchorCtr="0" anchor="b" bIns="48275" lIns="96575" spcFirstLastPara="1" rIns="96575" wrap="square" tIns="48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7:notes"/>
          <p:cNvSpPr/>
          <p:nvPr>
            <p:ph idx="2" type="sldImg"/>
          </p:nvPr>
        </p:nvSpPr>
        <p:spPr>
          <a:xfrm>
            <a:off x="438150" y="1252538"/>
            <a:ext cx="6008688" cy="3381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1" name="Google Shape;231;p17:notes"/>
          <p:cNvSpPr txBox="1"/>
          <p:nvPr>
            <p:ph idx="1" type="body"/>
          </p:nvPr>
        </p:nvSpPr>
        <p:spPr>
          <a:xfrm>
            <a:off x="688499" y="4821506"/>
            <a:ext cx="5507990" cy="3944868"/>
          </a:xfrm>
          <a:prstGeom prst="rect">
            <a:avLst/>
          </a:prstGeom>
          <a:noFill/>
          <a:ln>
            <a:noFill/>
          </a:ln>
        </p:spPr>
        <p:txBody>
          <a:bodyPr anchorCtr="0" anchor="t" bIns="48275" lIns="96575" spcFirstLastPara="1" rIns="96575" wrap="square" tIns="48275">
            <a:noAutofit/>
          </a:bodyPr>
          <a:lstStyle/>
          <a:p>
            <a:pPr indent="0" lvl="0" marL="0" rtl="0" algn="l">
              <a:spcBef>
                <a:spcPts val="0"/>
              </a:spcBef>
              <a:spcAft>
                <a:spcPts val="0"/>
              </a:spcAft>
              <a:buNone/>
            </a:pPr>
            <a:r>
              <a:t/>
            </a:r>
            <a:endParaRPr/>
          </a:p>
        </p:txBody>
      </p:sp>
      <p:sp>
        <p:nvSpPr>
          <p:cNvPr id="232" name="Google Shape;232;p17:notes"/>
          <p:cNvSpPr txBox="1"/>
          <p:nvPr>
            <p:ph idx="12" type="sldNum"/>
          </p:nvPr>
        </p:nvSpPr>
        <p:spPr>
          <a:xfrm>
            <a:off x="3899900" y="9516039"/>
            <a:ext cx="2983495" cy="502674"/>
          </a:xfrm>
          <a:prstGeom prst="rect">
            <a:avLst/>
          </a:prstGeom>
          <a:noFill/>
          <a:ln>
            <a:noFill/>
          </a:ln>
        </p:spPr>
        <p:txBody>
          <a:bodyPr anchorCtr="0" anchor="b" bIns="48275" lIns="96575" spcFirstLastPara="1" rIns="96575" wrap="square" tIns="48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8:notes"/>
          <p:cNvSpPr/>
          <p:nvPr>
            <p:ph idx="2" type="sldImg"/>
          </p:nvPr>
        </p:nvSpPr>
        <p:spPr>
          <a:xfrm>
            <a:off x="438150" y="1252538"/>
            <a:ext cx="6008688" cy="3381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9" name="Google Shape;239;p18:notes"/>
          <p:cNvSpPr txBox="1"/>
          <p:nvPr>
            <p:ph idx="1" type="body"/>
          </p:nvPr>
        </p:nvSpPr>
        <p:spPr>
          <a:xfrm>
            <a:off x="688499" y="4821506"/>
            <a:ext cx="5507990" cy="3944868"/>
          </a:xfrm>
          <a:prstGeom prst="rect">
            <a:avLst/>
          </a:prstGeom>
          <a:noFill/>
          <a:ln>
            <a:noFill/>
          </a:ln>
        </p:spPr>
        <p:txBody>
          <a:bodyPr anchorCtr="0" anchor="t" bIns="48275" lIns="96575" spcFirstLastPara="1" rIns="96575" wrap="square" tIns="48275">
            <a:noAutofit/>
          </a:bodyPr>
          <a:lstStyle/>
          <a:p>
            <a:pPr indent="0" lvl="0" marL="0" rtl="0" algn="l">
              <a:spcBef>
                <a:spcPts val="0"/>
              </a:spcBef>
              <a:spcAft>
                <a:spcPts val="0"/>
              </a:spcAft>
              <a:buNone/>
            </a:pPr>
            <a:r>
              <a:t/>
            </a:r>
            <a:endParaRPr/>
          </a:p>
        </p:txBody>
      </p:sp>
      <p:sp>
        <p:nvSpPr>
          <p:cNvPr id="240" name="Google Shape;240;p18:notes"/>
          <p:cNvSpPr txBox="1"/>
          <p:nvPr>
            <p:ph idx="12" type="sldNum"/>
          </p:nvPr>
        </p:nvSpPr>
        <p:spPr>
          <a:xfrm>
            <a:off x="3899900" y="9516039"/>
            <a:ext cx="2983495" cy="502674"/>
          </a:xfrm>
          <a:prstGeom prst="rect">
            <a:avLst/>
          </a:prstGeom>
          <a:noFill/>
          <a:ln>
            <a:noFill/>
          </a:ln>
        </p:spPr>
        <p:txBody>
          <a:bodyPr anchorCtr="0" anchor="b" bIns="48275" lIns="96575" spcFirstLastPara="1" rIns="96575" wrap="square" tIns="48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19:notes"/>
          <p:cNvSpPr/>
          <p:nvPr>
            <p:ph idx="2" type="sldImg"/>
          </p:nvPr>
        </p:nvSpPr>
        <p:spPr>
          <a:xfrm>
            <a:off x="438150" y="1252538"/>
            <a:ext cx="6008688" cy="3381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7" name="Google Shape;247;p19:notes"/>
          <p:cNvSpPr txBox="1"/>
          <p:nvPr>
            <p:ph idx="1" type="body"/>
          </p:nvPr>
        </p:nvSpPr>
        <p:spPr>
          <a:xfrm>
            <a:off x="688499" y="4821506"/>
            <a:ext cx="5507990" cy="3944868"/>
          </a:xfrm>
          <a:prstGeom prst="rect">
            <a:avLst/>
          </a:prstGeom>
          <a:noFill/>
          <a:ln>
            <a:noFill/>
          </a:ln>
        </p:spPr>
        <p:txBody>
          <a:bodyPr anchorCtr="0" anchor="t" bIns="48275" lIns="96575" spcFirstLastPara="1" rIns="96575" wrap="square" tIns="48275">
            <a:noAutofit/>
          </a:bodyPr>
          <a:lstStyle/>
          <a:p>
            <a:pPr indent="0" lvl="0" marL="0" rtl="0" algn="l">
              <a:spcBef>
                <a:spcPts val="0"/>
              </a:spcBef>
              <a:spcAft>
                <a:spcPts val="0"/>
              </a:spcAft>
              <a:buNone/>
            </a:pPr>
            <a:r>
              <a:t/>
            </a:r>
            <a:endParaRPr/>
          </a:p>
        </p:txBody>
      </p:sp>
      <p:sp>
        <p:nvSpPr>
          <p:cNvPr id="248" name="Google Shape;248;p19:notes"/>
          <p:cNvSpPr txBox="1"/>
          <p:nvPr>
            <p:ph idx="12" type="sldNum"/>
          </p:nvPr>
        </p:nvSpPr>
        <p:spPr>
          <a:xfrm>
            <a:off x="3899900" y="9516039"/>
            <a:ext cx="2983495" cy="502674"/>
          </a:xfrm>
          <a:prstGeom prst="rect">
            <a:avLst/>
          </a:prstGeom>
          <a:noFill/>
          <a:ln>
            <a:noFill/>
          </a:ln>
        </p:spPr>
        <p:txBody>
          <a:bodyPr anchorCtr="0" anchor="b" bIns="48275" lIns="96575" spcFirstLastPara="1" rIns="96575" wrap="square" tIns="48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2:notes"/>
          <p:cNvSpPr/>
          <p:nvPr>
            <p:ph idx="2" type="sldImg"/>
          </p:nvPr>
        </p:nvSpPr>
        <p:spPr>
          <a:xfrm>
            <a:off x="438150" y="1252538"/>
            <a:ext cx="6008688" cy="3381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7" name="Google Shape;97;p2:notes"/>
          <p:cNvSpPr txBox="1"/>
          <p:nvPr>
            <p:ph idx="1" type="body"/>
          </p:nvPr>
        </p:nvSpPr>
        <p:spPr>
          <a:xfrm>
            <a:off x="688499" y="4821506"/>
            <a:ext cx="5507990" cy="3944868"/>
          </a:xfrm>
          <a:prstGeom prst="rect">
            <a:avLst/>
          </a:prstGeom>
          <a:noFill/>
          <a:ln>
            <a:noFill/>
          </a:ln>
        </p:spPr>
        <p:txBody>
          <a:bodyPr anchorCtr="0" anchor="t" bIns="48275" lIns="96575" spcFirstLastPara="1" rIns="96575" wrap="square" tIns="48275">
            <a:noAutofit/>
          </a:bodyPr>
          <a:lstStyle/>
          <a:p>
            <a:pPr indent="0" lvl="0" marL="0" rtl="0" algn="l">
              <a:spcBef>
                <a:spcPts val="0"/>
              </a:spcBef>
              <a:spcAft>
                <a:spcPts val="0"/>
              </a:spcAft>
              <a:buNone/>
            </a:pPr>
            <a:r>
              <a:t/>
            </a:r>
            <a:endParaRPr/>
          </a:p>
        </p:txBody>
      </p:sp>
      <p:sp>
        <p:nvSpPr>
          <p:cNvPr id="98" name="Google Shape;98;p2:notes"/>
          <p:cNvSpPr txBox="1"/>
          <p:nvPr>
            <p:ph idx="12" type="sldNum"/>
          </p:nvPr>
        </p:nvSpPr>
        <p:spPr>
          <a:xfrm>
            <a:off x="3899900" y="9516039"/>
            <a:ext cx="2983495" cy="502674"/>
          </a:xfrm>
          <a:prstGeom prst="rect">
            <a:avLst/>
          </a:prstGeom>
          <a:noFill/>
          <a:ln>
            <a:noFill/>
          </a:ln>
        </p:spPr>
        <p:txBody>
          <a:bodyPr anchorCtr="0" anchor="b" bIns="48275" lIns="96575" spcFirstLastPara="1" rIns="96575" wrap="square" tIns="48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20:notes"/>
          <p:cNvSpPr txBox="1"/>
          <p:nvPr>
            <p:ph idx="1" type="body"/>
          </p:nvPr>
        </p:nvSpPr>
        <p:spPr>
          <a:xfrm>
            <a:off x="688499" y="4821506"/>
            <a:ext cx="5507990" cy="3944868"/>
          </a:xfrm>
          <a:prstGeom prst="rect">
            <a:avLst/>
          </a:prstGeom>
        </p:spPr>
        <p:txBody>
          <a:bodyPr anchorCtr="0" anchor="t" bIns="48275" lIns="96575" spcFirstLastPara="1" rIns="96575" wrap="square" tIns="48275">
            <a:noAutofit/>
          </a:bodyPr>
          <a:lstStyle/>
          <a:p>
            <a:pPr indent="0" lvl="0" marL="0" rtl="0" algn="l">
              <a:spcBef>
                <a:spcPts val="0"/>
              </a:spcBef>
              <a:spcAft>
                <a:spcPts val="0"/>
              </a:spcAft>
              <a:buNone/>
            </a:pPr>
            <a:r>
              <a:t/>
            </a:r>
            <a:endParaRPr/>
          </a:p>
        </p:txBody>
      </p:sp>
      <p:sp>
        <p:nvSpPr>
          <p:cNvPr id="255" name="Google Shape;255;p20:notes"/>
          <p:cNvSpPr/>
          <p:nvPr>
            <p:ph idx="2" type="sldImg"/>
          </p:nvPr>
        </p:nvSpPr>
        <p:spPr>
          <a:xfrm>
            <a:off x="438150" y="1252538"/>
            <a:ext cx="6008688" cy="33813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p:nvPr>
            <p:ph idx="2" type="sldImg"/>
          </p:nvPr>
        </p:nvSpPr>
        <p:spPr>
          <a:xfrm>
            <a:off x="438150" y="1252538"/>
            <a:ext cx="6008688" cy="3381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p3:notes"/>
          <p:cNvSpPr txBox="1"/>
          <p:nvPr>
            <p:ph idx="1" type="body"/>
          </p:nvPr>
        </p:nvSpPr>
        <p:spPr>
          <a:xfrm>
            <a:off x="688499" y="4821506"/>
            <a:ext cx="5507990" cy="3944868"/>
          </a:xfrm>
          <a:prstGeom prst="rect">
            <a:avLst/>
          </a:prstGeom>
          <a:noFill/>
          <a:ln>
            <a:noFill/>
          </a:ln>
        </p:spPr>
        <p:txBody>
          <a:bodyPr anchorCtr="0" anchor="t" bIns="48275" lIns="96575" spcFirstLastPara="1" rIns="96575" wrap="square" tIns="48275">
            <a:noAutofit/>
          </a:bodyPr>
          <a:lstStyle/>
          <a:p>
            <a:pPr indent="0" lvl="0" marL="0" rtl="0" algn="l">
              <a:spcBef>
                <a:spcPts val="0"/>
              </a:spcBef>
              <a:spcAft>
                <a:spcPts val="0"/>
              </a:spcAft>
              <a:buNone/>
            </a:pPr>
            <a:r>
              <a:t/>
            </a:r>
            <a:endParaRPr/>
          </a:p>
        </p:txBody>
      </p:sp>
      <p:sp>
        <p:nvSpPr>
          <p:cNvPr id="118" name="Google Shape;118;p3:notes"/>
          <p:cNvSpPr txBox="1"/>
          <p:nvPr>
            <p:ph idx="12" type="sldNum"/>
          </p:nvPr>
        </p:nvSpPr>
        <p:spPr>
          <a:xfrm>
            <a:off x="3899900" y="9516039"/>
            <a:ext cx="2983495" cy="502674"/>
          </a:xfrm>
          <a:prstGeom prst="rect">
            <a:avLst/>
          </a:prstGeom>
          <a:noFill/>
          <a:ln>
            <a:noFill/>
          </a:ln>
        </p:spPr>
        <p:txBody>
          <a:bodyPr anchorCtr="0" anchor="b" bIns="48275" lIns="96575" spcFirstLastPara="1" rIns="96575" wrap="square" tIns="48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4:notes"/>
          <p:cNvSpPr/>
          <p:nvPr>
            <p:ph idx="2" type="sldImg"/>
          </p:nvPr>
        </p:nvSpPr>
        <p:spPr>
          <a:xfrm>
            <a:off x="438150" y="1252538"/>
            <a:ext cx="6008688" cy="3381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p4:notes"/>
          <p:cNvSpPr txBox="1"/>
          <p:nvPr>
            <p:ph idx="1" type="body"/>
          </p:nvPr>
        </p:nvSpPr>
        <p:spPr>
          <a:xfrm>
            <a:off x="688499" y="4821506"/>
            <a:ext cx="5507990" cy="3944868"/>
          </a:xfrm>
          <a:prstGeom prst="rect">
            <a:avLst/>
          </a:prstGeom>
          <a:noFill/>
          <a:ln>
            <a:noFill/>
          </a:ln>
        </p:spPr>
        <p:txBody>
          <a:bodyPr anchorCtr="0" anchor="t" bIns="48275" lIns="96575" spcFirstLastPara="1" rIns="96575" wrap="square" tIns="48275">
            <a:noAutofit/>
          </a:bodyPr>
          <a:lstStyle/>
          <a:p>
            <a:pPr indent="0" lvl="0" marL="0" rtl="0" algn="l">
              <a:spcBef>
                <a:spcPts val="0"/>
              </a:spcBef>
              <a:spcAft>
                <a:spcPts val="0"/>
              </a:spcAft>
              <a:buNone/>
            </a:pPr>
            <a:r>
              <a:t/>
            </a:r>
            <a:endParaRPr/>
          </a:p>
        </p:txBody>
      </p:sp>
      <p:sp>
        <p:nvSpPr>
          <p:cNvPr id="126" name="Google Shape;126;p4:notes"/>
          <p:cNvSpPr txBox="1"/>
          <p:nvPr>
            <p:ph idx="12" type="sldNum"/>
          </p:nvPr>
        </p:nvSpPr>
        <p:spPr>
          <a:xfrm>
            <a:off x="3899900" y="9516039"/>
            <a:ext cx="2983495" cy="502674"/>
          </a:xfrm>
          <a:prstGeom prst="rect">
            <a:avLst/>
          </a:prstGeom>
          <a:noFill/>
          <a:ln>
            <a:noFill/>
          </a:ln>
        </p:spPr>
        <p:txBody>
          <a:bodyPr anchorCtr="0" anchor="b" bIns="48275" lIns="96575" spcFirstLastPara="1" rIns="96575" wrap="square" tIns="48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5:notes"/>
          <p:cNvSpPr/>
          <p:nvPr>
            <p:ph idx="2" type="sldImg"/>
          </p:nvPr>
        </p:nvSpPr>
        <p:spPr>
          <a:xfrm>
            <a:off x="438150" y="1252538"/>
            <a:ext cx="6008688" cy="3381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2" name="Google Shape;132;p5:notes"/>
          <p:cNvSpPr txBox="1"/>
          <p:nvPr>
            <p:ph idx="1" type="body"/>
          </p:nvPr>
        </p:nvSpPr>
        <p:spPr>
          <a:xfrm>
            <a:off x="688499" y="4821506"/>
            <a:ext cx="5507990" cy="3944868"/>
          </a:xfrm>
          <a:prstGeom prst="rect">
            <a:avLst/>
          </a:prstGeom>
          <a:noFill/>
          <a:ln>
            <a:noFill/>
          </a:ln>
        </p:spPr>
        <p:txBody>
          <a:bodyPr anchorCtr="0" anchor="t" bIns="48275" lIns="96575" spcFirstLastPara="1" rIns="96575" wrap="square" tIns="48275">
            <a:noAutofit/>
          </a:bodyPr>
          <a:lstStyle/>
          <a:p>
            <a:pPr indent="0" lvl="0" marL="0" rtl="0" algn="l">
              <a:spcBef>
                <a:spcPts val="0"/>
              </a:spcBef>
              <a:spcAft>
                <a:spcPts val="0"/>
              </a:spcAft>
              <a:buNone/>
            </a:pPr>
            <a:r>
              <a:t/>
            </a:r>
            <a:endParaRPr/>
          </a:p>
        </p:txBody>
      </p:sp>
      <p:sp>
        <p:nvSpPr>
          <p:cNvPr id="133" name="Google Shape;133;p5:notes"/>
          <p:cNvSpPr txBox="1"/>
          <p:nvPr>
            <p:ph idx="12" type="sldNum"/>
          </p:nvPr>
        </p:nvSpPr>
        <p:spPr>
          <a:xfrm>
            <a:off x="3899900" y="9516039"/>
            <a:ext cx="2983495" cy="502674"/>
          </a:xfrm>
          <a:prstGeom prst="rect">
            <a:avLst/>
          </a:prstGeom>
          <a:noFill/>
          <a:ln>
            <a:noFill/>
          </a:ln>
        </p:spPr>
        <p:txBody>
          <a:bodyPr anchorCtr="0" anchor="b" bIns="48275" lIns="96575" spcFirstLastPara="1" rIns="96575" wrap="square" tIns="48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6:notes"/>
          <p:cNvSpPr/>
          <p:nvPr>
            <p:ph idx="2" type="sldImg"/>
          </p:nvPr>
        </p:nvSpPr>
        <p:spPr>
          <a:xfrm>
            <a:off x="438150" y="1252538"/>
            <a:ext cx="6008688" cy="3381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9" name="Google Shape;139;p6:notes"/>
          <p:cNvSpPr txBox="1"/>
          <p:nvPr>
            <p:ph idx="1" type="body"/>
          </p:nvPr>
        </p:nvSpPr>
        <p:spPr>
          <a:xfrm>
            <a:off x="688499" y="4821506"/>
            <a:ext cx="5507990" cy="3944868"/>
          </a:xfrm>
          <a:prstGeom prst="rect">
            <a:avLst/>
          </a:prstGeom>
          <a:noFill/>
          <a:ln>
            <a:noFill/>
          </a:ln>
        </p:spPr>
        <p:txBody>
          <a:bodyPr anchorCtr="0" anchor="t" bIns="48275" lIns="96575" spcFirstLastPara="1" rIns="96575" wrap="square" tIns="48275">
            <a:noAutofit/>
          </a:bodyPr>
          <a:lstStyle/>
          <a:p>
            <a:pPr indent="0" lvl="0" marL="0" rtl="0" algn="l">
              <a:spcBef>
                <a:spcPts val="0"/>
              </a:spcBef>
              <a:spcAft>
                <a:spcPts val="0"/>
              </a:spcAft>
              <a:buNone/>
            </a:pPr>
            <a:r>
              <a:t/>
            </a:r>
            <a:endParaRPr/>
          </a:p>
        </p:txBody>
      </p:sp>
      <p:sp>
        <p:nvSpPr>
          <p:cNvPr id="140" name="Google Shape;140;p6:notes"/>
          <p:cNvSpPr txBox="1"/>
          <p:nvPr>
            <p:ph idx="12" type="sldNum"/>
          </p:nvPr>
        </p:nvSpPr>
        <p:spPr>
          <a:xfrm>
            <a:off x="3899900" y="9516039"/>
            <a:ext cx="2983495" cy="502674"/>
          </a:xfrm>
          <a:prstGeom prst="rect">
            <a:avLst/>
          </a:prstGeom>
          <a:noFill/>
          <a:ln>
            <a:noFill/>
          </a:ln>
        </p:spPr>
        <p:txBody>
          <a:bodyPr anchorCtr="0" anchor="b" bIns="48275" lIns="96575" spcFirstLastPara="1" rIns="96575" wrap="square" tIns="48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7:notes"/>
          <p:cNvSpPr/>
          <p:nvPr>
            <p:ph idx="2" type="sldImg"/>
          </p:nvPr>
        </p:nvSpPr>
        <p:spPr>
          <a:xfrm>
            <a:off x="438150" y="1252538"/>
            <a:ext cx="6008688" cy="3381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6" name="Google Shape;146;p7:notes"/>
          <p:cNvSpPr txBox="1"/>
          <p:nvPr>
            <p:ph idx="1" type="body"/>
          </p:nvPr>
        </p:nvSpPr>
        <p:spPr>
          <a:xfrm>
            <a:off x="688499" y="4821506"/>
            <a:ext cx="5507990" cy="3944868"/>
          </a:xfrm>
          <a:prstGeom prst="rect">
            <a:avLst/>
          </a:prstGeom>
          <a:noFill/>
          <a:ln>
            <a:noFill/>
          </a:ln>
        </p:spPr>
        <p:txBody>
          <a:bodyPr anchorCtr="0" anchor="t" bIns="48275" lIns="96575" spcFirstLastPara="1" rIns="96575" wrap="square" tIns="48275">
            <a:noAutofit/>
          </a:bodyPr>
          <a:lstStyle/>
          <a:p>
            <a:pPr indent="0" lvl="0" marL="0" rtl="0" algn="l">
              <a:spcBef>
                <a:spcPts val="0"/>
              </a:spcBef>
              <a:spcAft>
                <a:spcPts val="0"/>
              </a:spcAft>
              <a:buNone/>
            </a:pPr>
            <a:r>
              <a:t/>
            </a:r>
            <a:endParaRPr/>
          </a:p>
        </p:txBody>
      </p:sp>
      <p:sp>
        <p:nvSpPr>
          <p:cNvPr id="147" name="Google Shape;147;p7:notes"/>
          <p:cNvSpPr txBox="1"/>
          <p:nvPr>
            <p:ph idx="12" type="sldNum"/>
          </p:nvPr>
        </p:nvSpPr>
        <p:spPr>
          <a:xfrm>
            <a:off x="3899900" y="9516039"/>
            <a:ext cx="2983495" cy="502674"/>
          </a:xfrm>
          <a:prstGeom prst="rect">
            <a:avLst/>
          </a:prstGeom>
          <a:noFill/>
          <a:ln>
            <a:noFill/>
          </a:ln>
        </p:spPr>
        <p:txBody>
          <a:bodyPr anchorCtr="0" anchor="b" bIns="48275" lIns="96575" spcFirstLastPara="1" rIns="96575" wrap="square" tIns="48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8:notes"/>
          <p:cNvSpPr/>
          <p:nvPr>
            <p:ph idx="2" type="sldImg"/>
          </p:nvPr>
        </p:nvSpPr>
        <p:spPr>
          <a:xfrm>
            <a:off x="438150" y="1252538"/>
            <a:ext cx="6008688" cy="3381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4" name="Google Shape;154;p8:notes"/>
          <p:cNvSpPr txBox="1"/>
          <p:nvPr>
            <p:ph idx="1" type="body"/>
          </p:nvPr>
        </p:nvSpPr>
        <p:spPr>
          <a:xfrm>
            <a:off x="688499" y="4821506"/>
            <a:ext cx="5507990" cy="3944868"/>
          </a:xfrm>
          <a:prstGeom prst="rect">
            <a:avLst/>
          </a:prstGeom>
          <a:noFill/>
          <a:ln>
            <a:noFill/>
          </a:ln>
        </p:spPr>
        <p:txBody>
          <a:bodyPr anchorCtr="0" anchor="t" bIns="48275" lIns="96575" spcFirstLastPara="1" rIns="96575" wrap="square" tIns="48275">
            <a:noAutofit/>
          </a:bodyPr>
          <a:lstStyle/>
          <a:p>
            <a:pPr indent="0" lvl="0" marL="0" rtl="0" algn="l">
              <a:spcBef>
                <a:spcPts val="0"/>
              </a:spcBef>
              <a:spcAft>
                <a:spcPts val="0"/>
              </a:spcAft>
              <a:buNone/>
            </a:pPr>
            <a:r>
              <a:t/>
            </a:r>
            <a:endParaRPr/>
          </a:p>
        </p:txBody>
      </p:sp>
      <p:sp>
        <p:nvSpPr>
          <p:cNvPr id="155" name="Google Shape;155;p8:notes"/>
          <p:cNvSpPr txBox="1"/>
          <p:nvPr>
            <p:ph idx="12" type="sldNum"/>
          </p:nvPr>
        </p:nvSpPr>
        <p:spPr>
          <a:xfrm>
            <a:off x="3899900" y="9516039"/>
            <a:ext cx="2983495" cy="502674"/>
          </a:xfrm>
          <a:prstGeom prst="rect">
            <a:avLst/>
          </a:prstGeom>
          <a:noFill/>
          <a:ln>
            <a:noFill/>
          </a:ln>
        </p:spPr>
        <p:txBody>
          <a:bodyPr anchorCtr="0" anchor="b" bIns="48275" lIns="96575" spcFirstLastPara="1" rIns="96575" wrap="square" tIns="48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9:notes"/>
          <p:cNvSpPr/>
          <p:nvPr>
            <p:ph idx="2" type="sldImg"/>
          </p:nvPr>
        </p:nvSpPr>
        <p:spPr>
          <a:xfrm>
            <a:off x="438150" y="1252538"/>
            <a:ext cx="6008688" cy="3381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3" name="Google Shape;163;p9:notes"/>
          <p:cNvSpPr txBox="1"/>
          <p:nvPr>
            <p:ph idx="1" type="body"/>
          </p:nvPr>
        </p:nvSpPr>
        <p:spPr>
          <a:xfrm>
            <a:off x="688499" y="4821506"/>
            <a:ext cx="5507990" cy="3944868"/>
          </a:xfrm>
          <a:prstGeom prst="rect">
            <a:avLst/>
          </a:prstGeom>
          <a:noFill/>
          <a:ln>
            <a:noFill/>
          </a:ln>
        </p:spPr>
        <p:txBody>
          <a:bodyPr anchorCtr="0" anchor="t" bIns="48275" lIns="96575" spcFirstLastPara="1" rIns="96575" wrap="square" tIns="48275">
            <a:noAutofit/>
          </a:bodyPr>
          <a:lstStyle/>
          <a:p>
            <a:pPr indent="0" lvl="0" marL="0" rtl="0" algn="l">
              <a:spcBef>
                <a:spcPts val="0"/>
              </a:spcBef>
              <a:spcAft>
                <a:spcPts val="0"/>
              </a:spcAft>
              <a:buNone/>
            </a:pPr>
            <a:r>
              <a:t/>
            </a:r>
            <a:endParaRPr/>
          </a:p>
        </p:txBody>
      </p:sp>
      <p:sp>
        <p:nvSpPr>
          <p:cNvPr id="164" name="Google Shape;164;p9:notes"/>
          <p:cNvSpPr txBox="1"/>
          <p:nvPr>
            <p:ph idx="12" type="sldNum"/>
          </p:nvPr>
        </p:nvSpPr>
        <p:spPr>
          <a:xfrm>
            <a:off x="3899900" y="9516039"/>
            <a:ext cx="2983495" cy="502674"/>
          </a:xfrm>
          <a:prstGeom prst="rect">
            <a:avLst/>
          </a:prstGeom>
          <a:noFill/>
          <a:ln>
            <a:noFill/>
          </a:ln>
        </p:spPr>
        <p:txBody>
          <a:bodyPr anchorCtr="0" anchor="b" bIns="48275" lIns="96575" spcFirstLastPara="1" rIns="96575" wrap="square" tIns="482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 スライド" type="title">
  <p:cSld name="TITLE">
    <p:spTree>
      <p:nvGrpSpPr>
        <p:cNvPr id="15" name="Shape 15"/>
        <p:cNvGrpSpPr/>
        <p:nvPr/>
      </p:nvGrpSpPr>
      <p:grpSpPr>
        <a:xfrm>
          <a:off x="0" y="0"/>
          <a:ext cx="0" cy="0"/>
          <a:chOff x="0" y="0"/>
          <a:chExt cx="0" cy="0"/>
        </a:xfrm>
      </p:grpSpPr>
      <p:sp>
        <p:nvSpPr>
          <p:cNvPr id="16" name="Google Shape;16;p2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縦書きテキスト" type="vertTx">
  <p:cSld name="VERTICAL_TEXT">
    <p:spTree>
      <p:nvGrpSpPr>
        <p:cNvPr id="72" name="Shape 72"/>
        <p:cNvGrpSpPr/>
        <p:nvPr/>
      </p:nvGrpSpPr>
      <p:grpSpPr>
        <a:xfrm>
          <a:off x="0" y="0"/>
          <a:ext cx="0" cy="0"/>
          <a:chOff x="0" y="0"/>
          <a:chExt cx="0" cy="0"/>
        </a:xfrm>
      </p:grpSpPr>
      <p:sp>
        <p:nvSpPr>
          <p:cNvPr id="73" name="Google Shape;73;p3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3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縦書きタイトルと&#10;縦書きテキスト" type="vertTitleAndTx">
  <p:cSld name="VERTICAL_TITLE_AND_VERTICAL_TEXT">
    <p:spTree>
      <p:nvGrpSpPr>
        <p:cNvPr id="78" name="Shape 78"/>
        <p:cNvGrpSpPr/>
        <p:nvPr/>
      </p:nvGrpSpPr>
      <p:grpSpPr>
        <a:xfrm>
          <a:off x="0" y="0"/>
          <a:ext cx="0" cy="0"/>
          <a:chOff x="0" y="0"/>
          <a:chExt cx="0" cy="0"/>
        </a:xfrm>
      </p:grpSpPr>
      <p:sp>
        <p:nvSpPr>
          <p:cNvPr id="79" name="Google Shape;79;p3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コンテンツ" type="obj">
  <p:cSld name="OBJECT">
    <p:spTree>
      <p:nvGrpSpPr>
        <p:cNvPr id="21" name="Shape 21"/>
        <p:cNvGrpSpPr/>
        <p:nvPr/>
      </p:nvGrpSpPr>
      <p:grpSpPr>
        <a:xfrm>
          <a:off x="0" y="0"/>
          <a:ext cx="0" cy="0"/>
          <a:chOff x="0" y="0"/>
          <a:chExt cx="0" cy="0"/>
        </a:xfrm>
      </p:grpSpPr>
      <p:sp>
        <p:nvSpPr>
          <p:cNvPr id="22" name="Google Shape;22;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のみ" type="titleOnly">
  <p:cSld name="TITLE_ONLY">
    <p:spTree>
      <p:nvGrpSpPr>
        <p:cNvPr id="27" name="Shape 27"/>
        <p:cNvGrpSpPr/>
        <p:nvPr/>
      </p:nvGrpSpPr>
      <p:grpSpPr>
        <a:xfrm>
          <a:off x="0" y="0"/>
          <a:ext cx="0" cy="0"/>
          <a:chOff x="0" y="0"/>
          <a:chExt cx="0" cy="0"/>
        </a:xfrm>
      </p:grpSpPr>
      <p:sp>
        <p:nvSpPr>
          <p:cNvPr id="28" name="Google Shape;28;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白紙" type="blank">
  <p:cSld name="BLANK">
    <p:spTree>
      <p:nvGrpSpPr>
        <p:cNvPr id="32" name="Shape 32"/>
        <p:cNvGrpSpPr/>
        <p:nvPr/>
      </p:nvGrpSpPr>
      <p:grpSpPr>
        <a:xfrm>
          <a:off x="0" y="0"/>
          <a:ext cx="0" cy="0"/>
          <a:chOff x="0" y="0"/>
          <a:chExt cx="0" cy="0"/>
        </a:xfrm>
      </p:grpSpPr>
      <p:sp>
        <p:nvSpPr>
          <p:cNvPr id="33" name="Google Shape;33;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つのコンテンツ" type="twoObj">
  <p:cSld name="TWO_OBJECTS">
    <p:spTree>
      <p:nvGrpSpPr>
        <p:cNvPr id="36" name="Shape 36"/>
        <p:cNvGrpSpPr/>
        <p:nvPr/>
      </p:nvGrpSpPr>
      <p:grpSpPr>
        <a:xfrm>
          <a:off x="0" y="0"/>
          <a:ext cx="0" cy="0"/>
          <a:chOff x="0" y="0"/>
          <a:chExt cx="0" cy="0"/>
        </a:xfrm>
      </p:grpSpPr>
      <p:sp>
        <p:nvSpPr>
          <p:cNvPr id="37" name="Google Shape;37;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2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セクション見出し" type="secHead">
  <p:cSld name="SECTION_HEADER">
    <p:spTree>
      <p:nvGrpSpPr>
        <p:cNvPr id="43" name="Shape 43"/>
        <p:cNvGrpSpPr/>
        <p:nvPr/>
      </p:nvGrpSpPr>
      <p:grpSpPr>
        <a:xfrm>
          <a:off x="0" y="0"/>
          <a:ext cx="0" cy="0"/>
          <a:chOff x="0" y="0"/>
          <a:chExt cx="0" cy="0"/>
        </a:xfrm>
      </p:grpSpPr>
      <p:sp>
        <p:nvSpPr>
          <p:cNvPr id="44" name="Google Shape;44;p27"/>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2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46" name="Google Shape;46;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較" type="twoTxTwoObj">
  <p:cSld name="TWO_OBJECTS_WITH_TEXT">
    <p:spTree>
      <p:nvGrpSpPr>
        <p:cNvPr id="49" name="Shape 49"/>
        <p:cNvGrpSpPr/>
        <p:nvPr/>
      </p:nvGrpSpPr>
      <p:grpSpPr>
        <a:xfrm>
          <a:off x="0" y="0"/>
          <a:ext cx="0" cy="0"/>
          <a:chOff x="0" y="0"/>
          <a:chExt cx="0" cy="0"/>
        </a:xfrm>
      </p:grpSpPr>
      <p:sp>
        <p:nvSpPr>
          <p:cNvPr id="50" name="Google Shape;50;p2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2" name="Google Shape;52;p2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3" name="Google Shape;53;p2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4" name="Google Shape;54;p2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コンテンツ" type="objTx">
  <p:cSld name="OBJECT_WITH_CAPTION_TEXT">
    <p:spTree>
      <p:nvGrpSpPr>
        <p:cNvPr id="58" name="Shape 58"/>
        <p:cNvGrpSpPr/>
        <p:nvPr/>
      </p:nvGrpSpPr>
      <p:grpSpPr>
        <a:xfrm>
          <a:off x="0" y="0"/>
          <a:ext cx="0" cy="0"/>
          <a:chOff x="0" y="0"/>
          <a:chExt cx="0" cy="0"/>
        </a:xfrm>
      </p:grpSpPr>
      <p:sp>
        <p:nvSpPr>
          <p:cNvPr id="59" name="Google Shape;59;p2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図" type="picTx">
  <p:cSld name="PICTURE_WITH_CAPTION_TEXT">
    <p:spTree>
      <p:nvGrpSpPr>
        <p:cNvPr id="65" name="Shape 65"/>
        <p:cNvGrpSpPr/>
        <p:nvPr/>
      </p:nvGrpSpPr>
      <p:grpSpPr>
        <a:xfrm>
          <a:off x="0" y="0"/>
          <a:ext cx="0" cy="0"/>
          <a:chOff x="0" y="0"/>
          <a:chExt cx="0" cy="0"/>
        </a:xfrm>
      </p:grpSpPr>
      <p:sp>
        <p:nvSpPr>
          <p:cNvPr id="66" name="Google Shape;66;p3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30"/>
          <p:cNvSpPr/>
          <p:nvPr>
            <p:ph idx="2" type="pic"/>
          </p:nvPr>
        </p:nvSpPr>
        <p:spPr>
          <a:xfrm>
            <a:off x="5183188" y="987425"/>
            <a:ext cx="6172200" cy="4873625"/>
          </a:xfrm>
          <a:prstGeom prst="rect">
            <a:avLst/>
          </a:prstGeom>
          <a:noFill/>
          <a:ln>
            <a:noFill/>
          </a:ln>
        </p:spPr>
      </p:sp>
      <p:sp>
        <p:nvSpPr>
          <p:cNvPr id="68" name="Google Shape;68;p3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Arial"/>
                <a:ea typeface="Arial"/>
                <a:cs typeface="Arial"/>
                <a:sym typeface="Arial"/>
              </a:defRPr>
            </a:lvl1pPr>
            <a:lvl2pPr indent="0" lvl="1" marL="0" marR="0" rtl="0" algn="r">
              <a:spcBef>
                <a:spcPts val="0"/>
              </a:spcBef>
              <a:buNone/>
              <a:defRPr b="0" i="0" sz="1200" u="none" cap="none" strike="noStrike">
                <a:solidFill>
                  <a:srgbClr val="888888"/>
                </a:solidFill>
                <a:latin typeface="Arial"/>
                <a:ea typeface="Arial"/>
                <a:cs typeface="Arial"/>
                <a:sym typeface="Arial"/>
              </a:defRPr>
            </a:lvl2pPr>
            <a:lvl3pPr indent="0" lvl="2" marL="0" marR="0" rtl="0" algn="r">
              <a:spcBef>
                <a:spcPts val="0"/>
              </a:spcBef>
              <a:buNone/>
              <a:defRPr b="0" i="0" sz="1200" u="none" cap="none" strike="noStrike">
                <a:solidFill>
                  <a:srgbClr val="888888"/>
                </a:solidFill>
                <a:latin typeface="Arial"/>
                <a:ea typeface="Arial"/>
                <a:cs typeface="Arial"/>
                <a:sym typeface="Arial"/>
              </a:defRPr>
            </a:lvl3pPr>
            <a:lvl4pPr indent="0" lvl="3" marL="0" marR="0" rtl="0" algn="r">
              <a:spcBef>
                <a:spcPts val="0"/>
              </a:spcBef>
              <a:buNone/>
              <a:defRPr b="0" i="0" sz="1200" u="none" cap="none" strike="noStrike">
                <a:solidFill>
                  <a:srgbClr val="888888"/>
                </a:solidFill>
                <a:latin typeface="Arial"/>
                <a:ea typeface="Arial"/>
                <a:cs typeface="Arial"/>
                <a:sym typeface="Arial"/>
              </a:defRPr>
            </a:lvl4pPr>
            <a:lvl5pPr indent="0" lvl="4" marL="0" marR="0" rtl="0" algn="r">
              <a:spcBef>
                <a:spcPts val="0"/>
              </a:spcBef>
              <a:buNone/>
              <a:defRPr b="0" i="0" sz="1200" u="none" cap="none" strike="noStrike">
                <a:solidFill>
                  <a:srgbClr val="888888"/>
                </a:solidFill>
                <a:latin typeface="Arial"/>
                <a:ea typeface="Arial"/>
                <a:cs typeface="Arial"/>
                <a:sym typeface="Arial"/>
              </a:defRPr>
            </a:lvl5pPr>
            <a:lvl6pPr indent="0" lvl="5" marL="0" marR="0" rtl="0" algn="r">
              <a:spcBef>
                <a:spcPts val="0"/>
              </a:spcBef>
              <a:buNone/>
              <a:defRPr b="0" i="0" sz="1200" u="none" cap="none" strike="noStrike">
                <a:solidFill>
                  <a:srgbClr val="888888"/>
                </a:solidFill>
                <a:latin typeface="Arial"/>
                <a:ea typeface="Arial"/>
                <a:cs typeface="Arial"/>
                <a:sym typeface="Arial"/>
              </a:defRPr>
            </a:lvl6pPr>
            <a:lvl7pPr indent="0" lvl="6" marL="0" marR="0" rtl="0" algn="r">
              <a:spcBef>
                <a:spcPts val="0"/>
              </a:spcBef>
              <a:buNone/>
              <a:defRPr b="0" i="0" sz="1200" u="none" cap="none" strike="noStrike">
                <a:solidFill>
                  <a:srgbClr val="888888"/>
                </a:solidFill>
                <a:latin typeface="Arial"/>
                <a:ea typeface="Arial"/>
                <a:cs typeface="Arial"/>
                <a:sym typeface="Arial"/>
              </a:defRPr>
            </a:lvl7pPr>
            <a:lvl8pPr indent="0" lvl="7" marL="0" marR="0" rtl="0" algn="r">
              <a:spcBef>
                <a:spcPts val="0"/>
              </a:spcBef>
              <a:buNone/>
              <a:defRPr b="0" i="0" sz="1200" u="none" cap="none" strike="noStrike">
                <a:solidFill>
                  <a:srgbClr val="888888"/>
                </a:solidFill>
                <a:latin typeface="Arial"/>
                <a:ea typeface="Arial"/>
                <a:cs typeface="Arial"/>
                <a:sym typeface="Arial"/>
              </a:defRPr>
            </a:lvl8pPr>
            <a:lvl9pPr indent="0" lvl="8" marL="0" marR="0" rtl="0" algn="r">
              <a:spcBef>
                <a:spcPts val="0"/>
              </a:spcBef>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chart" Target="../charts/char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chart" Target="../charts/char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chart" Target="../charts/char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8" name="Shape 88"/>
        <p:cNvGrpSpPr/>
        <p:nvPr/>
      </p:nvGrpSpPr>
      <p:grpSpPr>
        <a:xfrm>
          <a:off x="0" y="0"/>
          <a:ext cx="0" cy="0"/>
          <a:chOff x="0" y="0"/>
          <a:chExt cx="0" cy="0"/>
        </a:xfrm>
      </p:grpSpPr>
      <p:sp>
        <p:nvSpPr>
          <p:cNvPr id="89" name="Google Shape;89;p1"/>
          <p:cNvSpPr/>
          <p:nvPr/>
        </p:nvSpPr>
        <p:spPr>
          <a:xfrm>
            <a:off x="305" y="0"/>
            <a:ext cx="12191695" cy="6858000"/>
          </a:xfrm>
          <a:prstGeom prst="rect">
            <a:avLst/>
          </a:prstGeom>
          <a:solidFill>
            <a:srgbClr val="E8E6E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Meiryo"/>
              <a:ea typeface="Meiryo"/>
              <a:cs typeface="Meiryo"/>
              <a:sym typeface="Meiryo"/>
            </a:endParaRPr>
          </a:p>
        </p:txBody>
      </p:sp>
      <p:sp>
        <p:nvSpPr>
          <p:cNvPr id="90" name="Google Shape;90;p1"/>
          <p:cNvSpPr txBox="1"/>
          <p:nvPr>
            <p:ph type="ctrTitle"/>
          </p:nvPr>
        </p:nvSpPr>
        <p:spPr>
          <a:xfrm>
            <a:off x="6091271" y="557634"/>
            <a:ext cx="5624118" cy="3284538"/>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4800"/>
              <a:buFont typeface="Times New Roman"/>
              <a:buNone/>
            </a:pPr>
            <a:r>
              <a:rPr lang="en-US" sz="4800">
                <a:latin typeface="Times New Roman"/>
                <a:ea typeface="Times New Roman"/>
                <a:cs typeface="Times New Roman"/>
                <a:sym typeface="Times New Roman"/>
              </a:rPr>
              <a:t>The Trend of Social Enterprises in Japan for two decades.</a:t>
            </a:r>
            <a:endParaRPr sz="4800">
              <a:latin typeface="Times New Roman"/>
              <a:ea typeface="Times New Roman"/>
              <a:cs typeface="Times New Roman"/>
              <a:sym typeface="Times New Roman"/>
            </a:endParaRPr>
          </a:p>
        </p:txBody>
      </p:sp>
      <p:sp>
        <p:nvSpPr>
          <p:cNvPr id="91" name="Google Shape;91;p1"/>
          <p:cNvSpPr txBox="1"/>
          <p:nvPr>
            <p:ph idx="1" type="subTitle"/>
          </p:nvPr>
        </p:nvSpPr>
        <p:spPr>
          <a:xfrm>
            <a:off x="6180259" y="4399806"/>
            <a:ext cx="5617794" cy="115093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600"/>
              <a:buNone/>
            </a:pPr>
            <a:r>
              <a:rPr lang="en-US" sz="2600">
                <a:latin typeface="Times New Roman"/>
                <a:ea typeface="Times New Roman"/>
                <a:cs typeface="Times New Roman"/>
                <a:sym typeface="Times New Roman"/>
              </a:rPr>
              <a:t>Atsuko HATTORI</a:t>
            </a:r>
            <a:endParaRPr sz="2600">
              <a:latin typeface="Times New Roman"/>
              <a:ea typeface="Times New Roman"/>
              <a:cs typeface="Times New Roman"/>
              <a:sym typeface="Times New Roman"/>
            </a:endParaRPr>
          </a:p>
          <a:p>
            <a:pPr indent="0" lvl="0" marL="0" rtl="0" algn="l">
              <a:lnSpc>
                <a:spcPct val="90000"/>
              </a:lnSpc>
              <a:spcBef>
                <a:spcPts val="1000"/>
              </a:spcBef>
              <a:spcAft>
                <a:spcPts val="0"/>
              </a:spcAft>
              <a:buClr>
                <a:schemeClr val="dk1"/>
              </a:buClr>
              <a:buSzPts val="2600"/>
              <a:buNone/>
            </a:pPr>
            <a:r>
              <a:rPr lang="en-US" sz="2600">
                <a:latin typeface="Times New Roman"/>
                <a:ea typeface="Times New Roman"/>
                <a:cs typeface="Times New Roman"/>
                <a:sym typeface="Times New Roman"/>
              </a:rPr>
              <a:t>9</a:t>
            </a:r>
            <a:r>
              <a:rPr baseline="30000" lang="en-US" sz="2600">
                <a:latin typeface="Times New Roman"/>
                <a:ea typeface="Times New Roman"/>
                <a:cs typeface="Times New Roman"/>
                <a:sym typeface="Times New Roman"/>
              </a:rPr>
              <a:t>th</a:t>
            </a:r>
            <a:r>
              <a:rPr lang="en-US" sz="2600">
                <a:latin typeface="Times New Roman"/>
                <a:ea typeface="Times New Roman"/>
                <a:cs typeface="Times New Roman"/>
                <a:sym typeface="Times New Roman"/>
              </a:rPr>
              <a:t> March, 2023</a:t>
            </a:r>
            <a:endParaRPr sz="2600">
              <a:latin typeface="Times New Roman"/>
              <a:ea typeface="Times New Roman"/>
              <a:cs typeface="Times New Roman"/>
              <a:sym typeface="Times New Roman"/>
            </a:endParaRPr>
          </a:p>
        </p:txBody>
      </p:sp>
      <p:sp>
        <p:nvSpPr>
          <p:cNvPr id="92" name="Google Shape;92;p1"/>
          <p:cNvSpPr/>
          <p:nvPr/>
        </p:nvSpPr>
        <p:spPr>
          <a:xfrm>
            <a:off x="3084938" y="0"/>
            <a:ext cx="2529723" cy="6858000"/>
          </a:xfrm>
          <a:custGeom>
            <a:rect b="b" l="l" r="r" t="t"/>
            <a:pathLst>
              <a:path extrusionOk="0" h="6858000" w="2529723">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alpha val="49803"/>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Meiryo"/>
              <a:ea typeface="Meiryo"/>
              <a:cs typeface="Meiryo"/>
              <a:sym typeface="Meiryo"/>
            </a:endParaRPr>
          </a:p>
        </p:txBody>
      </p:sp>
      <p:sp>
        <p:nvSpPr>
          <p:cNvPr id="93" name="Google Shape;93;p1"/>
          <p:cNvSpPr/>
          <p:nvPr/>
        </p:nvSpPr>
        <p:spPr>
          <a:xfrm>
            <a:off x="2925575" y="0"/>
            <a:ext cx="2486322" cy="6858000"/>
          </a:xfrm>
          <a:custGeom>
            <a:rect b="b" l="l" r="r" t="t"/>
            <a:pathLst>
              <a:path extrusionOk="0" h="6858000" w="2521425">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49803"/>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Meiryo"/>
              <a:ea typeface="Meiryo"/>
              <a:cs typeface="Meiryo"/>
              <a:sym typeface="Meiryo"/>
            </a:endParaRPr>
          </a:p>
        </p:txBody>
      </p:sp>
      <p:sp>
        <p:nvSpPr>
          <p:cNvPr id="94" name="Google Shape;94;p1"/>
          <p:cNvSpPr/>
          <p:nvPr/>
        </p:nvSpPr>
        <p:spPr>
          <a:xfrm>
            <a:off x="2359072" y="0"/>
            <a:ext cx="2845372" cy="6858000"/>
          </a:xfrm>
          <a:custGeom>
            <a:rect b="b" l="l" r="r" t="t"/>
            <a:pathLst>
              <a:path extrusionOk="0" h="6858000" w="2845372">
                <a:moveTo>
                  <a:pt x="939908" y="0"/>
                </a:moveTo>
                <a:lnTo>
                  <a:pt x="1222349" y="0"/>
                </a:lnTo>
                <a:lnTo>
                  <a:pt x="1244473" y="14997"/>
                </a:lnTo>
                <a:cubicBezTo>
                  <a:pt x="2271636" y="754641"/>
                  <a:pt x="2845372" y="2093192"/>
                  <a:pt x="2845372" y="3621656"/>
                </a:cubicBezTo>
                <a:cubicBezTo>
                  <a:pt x="2845372" y="4969131"/>
                  <a:pt x="1916647" y="5602839"/>
                  <a:pt x="971022" y="6374814"/>
                </a:cubicBezTo>
                <a:cubicBezTo>
                  <a:pt x="798819" y="6515397"/>
                  <a:pt x="628192" y="6653108"/>
                  <a:pt x="454374" y="6780599"/>
                </a:cubicBezTo>
                <a:lnTo>
                  <a:pt x="342618" y="6858000"/>
                </a:lnTo>
                <a:lnTo>
                  <a:pt x="129116" y="6858000"/>
                </a:lnTo>
                <a:lnTo>
                  <a:pt x="0" y="6858000"/>
                </a:lnTo>
                <a:lnTo>
                  <a:pt x="119401" y="6780599"/>
                </a:lnTo>
                <a:cubicBezTo>
                  <a:pt x="305108" y="6653108"/>
                  <a:pt x="487407" y="6515397"/>
                  <a:pt x="671389" y="6374814"/>
                </a:cubicBezTo>
                <a:cubicBezTo>
                  <a:pt x="1681699" y="5602839"/>
                  <a:pt x="2673952" y="4969131"/>
                  <a:pt x="2673952" y="3621656"/>
                </a:cubicBezTo>
                <a:cubicBezTo>
                  <a:pt x="2673952" y="2093192"/>
                  <a:pt x="2060970" y="754641"/>
                  <a:pt x="963545" y="14997"/>
                </a:cubicBezTo>
                <a:close/>
              </a:path>
            </a:pathLst>
          </a:custGeom>
          <a:solidFill>
            <a:srgbClr val="FFFFFF">
              <a:alpha val="6000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0"/>
          <p:cNvSpPr txBox="1"/>
          <p:nvPr>
            <p:ph type="title"/>
          </p:nvPr>
        </p:nvSpPr>
        <p:spPr>
          <a:xfrm>
            <a:off x="740545" y="160939"/>
            <a:ext cx="10915835" cy="433865"/>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2000"/>
              <a:buFont typeface="Times New Roman"/>
              <a:buNone/>
            </a:pPr>
            <a:r>
              <a:rPr lang="en-US" sz="2000">
                <a:latin typeface="Times New Roman"/>
                <a:ea typeface="Times New Roman"/>
                <a:cs typeface="Times New Roman"/>
                <a:sym typeface="Times New Roman"/>
              </a:rPr>
              <a:t>METI(2011) Social Business Casebook: Tips for Creating Connections and Expansion in the Community</a:t>
            </a:r>
            <a:endParaRPr sz="2000">
              <a:latin typeface="Times New Roman"/>
              <a:ea typeface="Times New Roman"/>
              <a:cs typeface="Times New Roman"/>
              <a:sym typeface="Times New Roman"/>
            </a:endParaRPr>
          </a:p>
        </p:txBody>
      </p:sp>
      <p:graphicFrame>
        <p:nvGraphicFramePr>
          <p:cNvPr id="175" name="Google Shape;175;p10"/>
          <p:cNvGraphicFramePr/>
          <p:nvPr/>
        </p:nvGraphicFramePr>
        <p:xfrm>
          <a:off x="328473" y="594804"/>
          <a:ext cx="3000000" cy="3000000"/>
        </p:xfrm>
        <a:graphic>
          <a:graphicData uri="http://schemas.openxmlformats.org/drawingml/2006/table">
            <a:tbl>
              <a:tblPr>
                <a:noFill/>
                <a:tableStyleId>{695F7595-6B61-43E2-BD49-97E1CA0B85A3}</a:tableStyleId>
              </a:tblPr>
              <a:tblGrid>
                <a:gridCol w="1778325"/>
                <a:gridCol w="7667500"/>
                <a:gridCol w="2148400"/>
              </a:tblGrid>
              <a:tr h="180750">
                <a:tc>
                  <a:txBody>
                    <a:bodyPr/>
                    <a:lstStyle/>
                    <a:p>
                      <a:pPr indent="0" lvl="0" marL="0" marR="0" rtl="0" algn="l">
                        <a:spcBef>
                          <a:spcPts val="0"/>
                        </a:spcBef>
                        <a:spcAft>
                          <a:spcPts val="0"/>
                        </a:spcAft>
                        <a:buNone/>
                      </a:pPr>
                      <a:r>
                        <a:rPr lang="en-US" sz="1400" u="none" cap="none" strike="noStrike">
                          <a:latin typeface="Times New Roman"/>
                          <a:ea typeface="Times New Roman"/>
                          <a:cs typeface="Times New Roman"/>
                          <a:sym typeface="Times New Roman"/>
                        </a:rPr>
                        <a:t>name </a:t>
                      </a:r>
                      <a:endParaRPr b="0" i="0" sz="1400" u="none" cap="none" strike="noStrike">
                        <a:solidFill>
                          <a:srgbClr val="000000"/>
                        </a:solidFill>
                        <a:latin typeface="Times New Roman"/>
                        <a:ea typeface="Times New Roman"/>
                        <a:cs typeface="Times New Roman"/>
                        <a:sym typeface="Times New Roman"/>
                      </a:endParaRPr>
                    </a:p>
                  </a:txBody>
                  <a:tcPr marT="5125" marB="0" marR="5125" marL="5125" anchor="ctr"/>
                </a:tc>
                <a:tc>
                  <a:txBody>
                    <a:bodyPr/>
                    <a:lstStyle/>
                    <a:p>
                      <a:pPr indent="0" lvl="0" marL="0" marR="0" rtl="0" algn="l">
                        <a:spcBef>
                          <a:spcPts val="0"/>
                        </a:spcBef>
                        <a:spcAft>
                          <a:spcPts val="0"/>
                        </a:spcAft>
                        <a:buNone/>
                      </a:pPr>
                      <a:r>
                        <a:rPr lang="en-US" sz="1400" u="none" cap="none" strike="noStrike">
                          <a:latin typeface="Times New Roman"/>
                          <a:ea typeface="Times New Roman"/>
                          <a:cs typeface="Times New Roman"/>
                          <a:sym typeface="Times New Roman"/>
                        </a:rPr>
                        <a:t>overview</a:t>
                      </a:r>
                      <a:endParaRPr b="0" i="0" sz="1400" u="none" cap="none" strike="noStrike">
                        <a:solidFill>
                          <a:srgbClr val="000000"/>
                        </a:solidFill>
                        <a:latin typeface="Times New Roman"/>
                        <a:ea typeface="Times New Roman"/>
                        <a:cs typeface="Times New Roman"/>
                        <a:sym typeface="Times New Roman"/>
                      </a:endParaRPr>
                    </a:p>
                  </a:txBody>
                  <a:tcPr marT="5125" marB="0" marR="5125" marL="5125"/>
                </a:tc>
                <a:tc>
                  <a:txBody>
                    <a:bodyPr/>
                    <a:lstStyle/>
                    <a:p>
                      <a:pPr indent="0" lvl="0" marL="0" marR="0" rtl="0" algn="l">
                        <a:spcBef>
                          <a:spcPts val="0"/>
                        </a:spcBef>
                        <a:spcAft>
                          <a:spcPts val="0"/>
                        </a:spcAft>
                        <a:buNone/>
                      </a:pPr>
                      <a:r>
                        <a:rPr lang="en-US" sz="1400" u="none" cap="none" strike="noStrike">
                          <a:latin typeface="Times New Roman"/>
                          <a:ea typeface="Times New Roman"/>
                          <a:cs typeface="Times New Roman"/>
                          <a:sym typeface="Times New Roman"/>
                        </a:rPr>
                        <a:t>keywords</a:t>
                      </a:r>
                      <a:endParaRPr b="0" i="0" sz="1400" u="none" cap="none" strike="noStrike">
                        <a:solidFill>
                          <a:srgbClr val="000000"/>
                        </a:solidFill>
                        <a:latin typeface="Times New Roman"/>
                        <a:ea typeface="Times New Roman"/>
                        <a:cs typeface="Times New Roman"/>
                        <a:sym typeface="Times New Roman"/>
                      </a:endParaRPr>
                    </a:p>
                  </a:txBody>
                  <a:tcPr marT="5125" marB="0" marR="5125" marL="5125" anchor="ctr">
                    <a:solidFill>
                      <a:srgbClr val="FFF2CC"/>
                    </a:solidFill>
                  </a:tcPr>
                </a:tc>
              </a:tr>
              <a:tr h="583100">
                <a:tc>
                  <a:txBody>
                    <a:bodyPr/>
                    <a:lstStyle/>
                    <a:p>
                      <a:pPr indent="0" lvl="0" marL="0" marR="0" rtl="0" algn="l">
                        <a:spcBef>
                          <a:spcPts val="0"/>
                        </a:spcBef>
                        <a:spcAft>
                          <a:spcPts val="0"/>
                        </a:spcAft>
                        <a:buNone/>
                      </a:pPr>
                      <a:r>
                        <a:rPr lang="en-US" sz="1200" u="none" cap="none" strike="noStrike">
                          <a:latin typeface="Times New Roman"/>
                          <a:ea typeface="Times New Roman"/>
                          <a:cs typeface="Times New Roman"/>
                          <a:sym typeface="Times New Roman"/>
                        </a:rPr>
                        <a:t>General Incorporated Association Japan ONPAKU (now ONPAKU)</a:t>
                      </a:r>
                      <a:endParaRPr b="0" i="0" sz="1200" u="none" cap="none" strike="noStrike">
                        <a:solidFill>
                          <a:srgbClr val="000000"/>
                        </a:solidFill>
                        <a:latin typeface="Times New Roman"/>
                        <a:ea typeface="Times New Roman"/>
                        <a:cs typeface="Times New Roman"/>
                        <a:sym typeface="Times New Roman"/>
                      </a:endParaRPr>
                    </a:p>
                  </a:txBody>
                  <a:tcPr marT="5125" marB="0" marR="5125" marL="5125" anchor="ctr"/>
                </a:tc>
                <a:tc>
                  <a:txBody>
                    <a:bodyPr/>
                    <a:lstStyle/>
                    <a:p>
                      <a:pPr indent="0" lvl="0" marL="0" marR="0" rtl="0" algn="l">
                        <a:spcBef>
                          <a:spcPts val="0"/>
                        </a:spcBef>
                        <a:spcAft>
                          <a:spcPts val="0"/>
                        </a:spcAft>
                        <a:buNone/>
                      </a:pPr>
                      <a:r>
                        <a:rPr lang="en-US" sz="1200" u="none" cap="none" strike="noStrike">
                          <a:latin typeface="Times New Roman"/>
                          <a:ea typeface="Times New Roman"/>
                          <a:cs typeface="Times New Roman"/>
                          <a:sym typeface="Times New Roman"/>
                        </a:rPr>
                        <a:t>Beppu City, Oita Prefecture. The Regional Experience Trade Fair Event ONPAKU brings out the vitality of local resources and residents. Dissemination of regional revitalization methods. Formation of a network.</a:t>
                      </a:r>
                      <a:endParaRPr b="0" i="0" sz="1200" u="none" cap="none" strike="noStrike">
                        <a:solidFill>
                          <a:srgbClr val="000000"/>
                        </a:solidFill>
                        <a:latin typeface="Times New Roman"/>
                        <a:ea typeface="Times New Roman"/>
                        <a:cs typeface="Times New Roman"/>
                        <a:sym typeface="Times New Roman"/>
                      </a:endParaRPr>
                    </a:p>
                  </a:txBody>
                  <a:tcPr marT="5125" marB="0" marR="5125" marL="5125"/>
                </a:tc>
                <a:tc>
                  <a:txBody>
                    <a:bodyPr/>
                    <a:lstStyle/>
                    <a:p>
                      <a:pPr indent="0" lvl="0" marL="0" marR="0" rtl="0" algn="l">
                        <a:spcBef>
                          <a:spcPts val="0"/>
                        </a:spcBef>
                        <a:spcAft>
                          <a:spcPts val="0"/>
                        </a:spcAft>
                        <a:buNone/>
                      </a:pPr>
                      <a:r>
                        <a:rPr lang="en-US" sz="1600" u="none" cap="none" strike="noStrike">
                          <a:latin typeface="Times New Roman"/>
                          <a:ea typeface="Times New Roman"/>
                          <a:cs typeface="Times New Roman"/>
                          <a:sym typeface="Times New Roman"/>
                        </a:rPr>
                        <a:t>region revitalizing</a:t>
                      </a:r>
                      <a:endParaRPr b="0" i="0" sz="1600" u="none" cap="none" strike="noStrike">
                        <a:solidFill>
                          <a:srgbClr val="000000"/>
                        </a:solidFill>
                        <a:latin typeface="Times New Roman"/>
                        <a:ea typeface="Times New Roman"/>
                        <a:cs typeface="Times New Roman"/>
                        <a:sym typeface="Times New Roman"/>
                      </a:endParaRPr>
                    </a:p>
                  </a:txBody>
                  <a:tcPr marT="5125" marB="0" marR="5125" marL="5125" anchor="ctr">
                    <a:solidFill>
                      <a:srgbClr val="FFF2CC"/>
                    </a:solidFill>
                  </a:tcPr>
                </a:tc>
              </a:tr>
              <a:tr h="600600">
                <a:tc>
                  <a:txBody>
                    <a:bodyPr/>
                    <a:lstStyle/>
                    <a:p>
                      <a:pPr indent="0" lvl="0" marL="0" marR="0" rtl="0" algn="l">
                        <a:spcBef>
                          <a:spcPts val="0"/>
                        </a:spcBef>
                        <a:spcAft>
                          <a:spcPts val="0"/>
                        </a:spcAft>
                        <a:buNone/>
                      </a:pPr>
                      <a:r>
                        <a:rPr lang="en-US" sz="1200" u="none" cap="none" strike="noStrike">
                          <a:latin typeface="Times New Roman"/>
                          <a:ea typeface="Times New Roman"/>
                          <a:cs typeface="Times New Roman"/>
                          <a:sym typeface="Times New Roman"/>
                        </a:rPr>
                        <a:t>Ouka Food Net Co.</a:t>
                      </a:r>
                      <a:endParaRPr b="0" i="0" sz="1200" u="none" cap="none" strike="noStrike">
                        <a:solidFill>
                          <a:srgbClr val="000000"/>
                        </a:solidFill>
                        <a:latin typeface="Times New Roman"/>
                        <a:ea typeface="Times New Roman"/>
                        <a:cs typeface="Times New Roman"/>
                        <a:sym typeface="Times New Roman"/>
                      </a:endParaRPr>
                    </a:p>
                  </a:txBody>
                  <a:tcPr marT="5125" marB="0" marR="5125" marL="5125" anchor="ctr"/>
                </a:tc>
                <a:tc>
                  <a:txBody>
                    <a:bodyPr/>
                    <a:lstStyle/>
                    <a:p>
                      <a:pPr indent="0" lvl="0" marL="0" marR="0" rtl="0" algn="l">
                        <a:spcBef>
                          <a:spcPts val="0"/>
                        </a:spcBef>
                        <a:spcAft>
                          <a:spcPts val="0"/>
                        </a:spcAft>
                        <a:buNone/>
                      </a:pPr>
                      <a:r>
                        <a:rPr lang="en-US" sz="1200" u="none" cap="none" strike="noStrike">
                          <a:latin typeface="Times New Roman"/>
                          <a:ea typeface="Times New Roman"/>
                          <a:cs typeface="Times New Roman"/>
                          <a:sym typeface="Times New Roman"/>
                        </a:rPr>
                        <a:t>The food and cooking department of Aika High School has been a leader in the "food town of Taki," winning first place overall in the International Cooking Competition for High School Students and cooking for the luncheon at the Ise-Shima Summit. This is a model for revitalizing the entire community.</a:t>
                      </a:r>
                      <a:endParaRPr b="0" i="0" sz="1200" u="none" cap="none" strike="noStrike">
                        <a:solidFill>
                          <a:srgbClr val="000000"/>
                        </a:solidFill>
                        <a:latin typeface="Times New Roman"/>
                        <a:ea typeface="Times New Roman"/>
                        <a:cs typeface="Times New Roman"/>
                        <a:sym typeface="Times New Roman"/>
                      </a:endParaRPr>
                    </a:p>
                  </a:txBody>
                  <a:tcPr marT="5125" marB="0" marR="5125" marL="5125"/>
                </a:tc>
                <a:tc>
                  <a:txBody>
                    <a:bodyPr/>
                    <a:lstStyle/>
                    <a:p>
                      <a:pPr indent="0" lvl="0" marL="0" marR="0" rtl="0" algn="l">
                        <a:spcBef>
                          <a:spcPts val="0"/>
                        </a:spcBef>
                        <a:spcAft>
                          <a:spcPts val="0"/>
                        </a:spcAft>
                        <a:buNone/>
                      </a:pPr>
                      <a:r>
                        <a:rPr lang="en-US" sz="1600" u="none" cap="none" strike="noStrike">
                          <a:latin typeface="Times New Roman"/>
                          <a:ea typeface="Times New Roman"/>
                          <a:cs typeface="Times New Roman"/>
                          <a:sym typeface="Times New Roman"/>
                        </a:rPr>
                        <a:t>region revitalizing</a:t>
                      </a:r>
                      <a:endParaRPr b="0" i="0" sz="1600" u="none" cap="none" strike="noStrike">
                        <a:solidFill>
                          <a:srgbClr val="000000"/>
                        </a:solidFill>
                        <a:latin typeface="Times New Roman"/>
                        <a:ea typeface="Times New Roman"/>
                        <a:cs typeface="Times New Roman"/>
                        <a:sym typeface="Times New Roman"/>
                      </a:endParaRPr>
                    </a:p>
                  </a:txBody>
                  <a:tcPr marT="5125" marB="0" marR="5125" marL="5125" anchor="ctr">
                    <a:solidFill>
                      <a:srgbClr val="FFF2CC"/>
                    </a:solidFill>
                  </a:tcPr>
                </a:tc>
              </a:tr>
              <a:tr h="408175">
                <a:tc>
                  <a:txBody>
                    <a:bodyPr/>
                    <a:lstStyle/>
                    <a:p>
                      <a:pPr indent="0" lvl="0" marL="0" marR="0" rtl="0" algn="l">
                        <a:spcBef>
                          <a:spcPts val="0"/>
                        </a:spcBef>
                        <a:spcAft>
                          <a:spcPts val="0"/>
                        </a:spcAft>
                        <a:buNone/>
                      </a:pPr>
                      <a:r>
                        <a:rPr lang="en-US" sz="1200" u="none" cap="none" strike="noStrike">
                          <a:latin typeface="Times New Roman"/>
                          <a:ea typeface="Times New Roman"/>
                          <a:cs typeface="Times New Roman"/>
                          <a:sym typeface="Times New Roman"/>
                        </a:rPr>
                        <a:t>My Farm Co.</a:t>
                      </a:r>
                      <a:endParaRPr b="0" i="0" sz="1200" u="none" cap="none" strike="noStrike">
                        <a:solidFill>
                          <a:srgbClr val="000000"/>
                        </a:solidFill>
                        <a:latin typeface="Times New Roman"/>
                        <a:ea typeface="Times New Roman"/>
                        <a:cs typeface="Times New Roman"/>
                        <a:sym typeface="Times New Roman"/>
                      </a:endParaRPr>
                    </a:p>
                  </a:txBody>
                  <a:tcPr marT="5125" marB="0" marR="5125" marL="5125" anchor="ctr"/>
                </a:tc>
                <a:tc>
                  <a:txBody>
                    <a:bodyPr/>
                    <a:lstStyle/>
                    <a:p>
                      <a:pPr indent="0" lvl="0" marL="0" marR="0" rtl="0" algn="l">
                        <a:spcBef>
                          <a:spcPts val="0"/>
                        </a:spcBef>
                        <a:spcAft>
                          <a:spcPts val="0"/>
                        </a:spcAft>
                        <a:buNone/>
                      </a:pPr>
                      <a:r>
                        <a:rPr lang="en-US" sz="1200" u="none" cap="none" strike="noStrike">
                          <a:latin typeface="Times New Roman"/>
                          <a:ea typeface="Times New Roman"/>
                          <a:cs typeface="Times New Roman"/>
                          <a:sym typeface="Times New Roman"/>
                        </a:rPr>
                        <a:t>This is a famous social venture in the field of agriculture. It connects abandoned farmland with city residence to promote effective use of farmland and self-production for selfconsumption.</a:t>
                      </a:r>
                      <a:endParaRPr b="0" i="0" sz="1200" u="none" cap="none" strike="noStrike">
                        <a:solidFill>
                          <a:srgbClr val="000000"/>
                        </a:solidFill>
                        <a:latin typeface="Times New Roman"/>
                        <a:ea typeface="Times New Roman"/>
                        <a:cs typeface="Times New Roman"/>
                        <a:sym typeface="Times New Roman"/>
                      </a:endParaRPr>
                    </a:p>
                  </a:txBody>
                  <a:tcPr marT="5125" marB="0" marR="5125" marL="5125"/>
                </a:tc>
                <a:tc>
                  <a:txBody>
                    <a:bodyPr/>
                    <a:lstStyle/>
                    <a:p>
                      <a:pPr indent="0" lvl="0" marL="0" marR="0" rtl="0" algn="l">
                        <a:spcBef>
                          <a:spcPts val="0"/>
                        </a:spcBef>
                        <a:spcAft>
                          <a:spcPts val="0"/>
                        </a:spcAft>
                        <a:buNone/>
                      </a:pPr>
                      <a:r>
                        <a:rPr lang="en-US" sz="1600" u="none" cap="none" strike="noStrike">
                          <a:latin typeface="Times New Roman"/>
                          <a:ea typeface="Times New Roman"/>
                          <a:cs typeface="Times New Roman"/>
                          <a:sym typeface="Times New Roman"/>
                        </a:rPr>
                        <a:t>agriculture</a:t>
                      </a:r>
                      <a:endParaRPr b="0" i="0" sz="1600" u="none" cap="none" strike="noStrike">
                        <a:solidFill>
                          <a:srgbClr val="000000"/>
                        </a:solidFill>
                        <a:latin typeface="Times New Roman"/>
                        <a:ea typeface="Times New Roman"/>
                        <a:cs typeface="Times New Roman"/>
                        <a:sym typeface="Times New Roman"/>
                      </a:endParaRPr>
                    </a:p>
                  </a:txBody>
                  <a:tcPr marT="5125" marB="0" marR="5125" marL="5125" anchor="ctr">
                    <a:solidFill>
                      <a:srgbClr val="FFF2CC"/>
                    </a:solidFill>
                  </a:tcPr>
                </a:tc>
              </a:tr>
              <a:tr h="384850">
                <a:tc>
                  <a:txBody>
                    <a:bodyPr/>
                    <a:lstStyle/>
                    <a:p>
                      <a:pPr indent="0" lvl="0" marL="0" marR="0" rtl="0" algn="l">
                        <a:spcBef>
                          <a:spcPts val="0"/>
                        </a:spcBef>
                        <a:spcAft>
                          <a:spcPts val="0"/>
                        </a:spcAft>
                        <a:buNone/>
                      </a:pPr>
                      <a:r>
                        <a:rPr lang="en-US" sz="1200" u="none" cap="none" strike="noStrike">
                          <a:latin typeface="Times New Roman"/>
                          <a:ea typeface="Times New Roman"/>
                          <a:cs typeface="Times New Roman"/>
                          <a:sym typeface="Times New Roman"/>
                        </a:rPr>
                        <a:t>CarePro Corporation</a:t>
                      </a:r>
                      <a:endParaRPr b="0" i="0" sz="1200" u="none" cap="none" strike="noStrike">
                        <a:solidFill>
                          <a:srgbClr val="000000"/>
                        </a:solidFill>
                        <a:latin typeface="Times New Roman"/>
                        <a:ea typeface="Times New Roman"/>
                        <a:cs typeface="Times New Roman"/>
                        <a:sym typeface="Times New Roman"/>
                      </a:endParaRPr>
                    </a:p>
                  </a:txBody>
                  <a:tcPr marT="5125" marB="0" marR="5125" marL="5125" anchor="ctr"/>
                </a:tc>
                <a:tc>
                  <a:txBody>
                    <a:bodyPr/>
                    <a:lstStyle/>
                    <a:p>
                      <a:pPr indent="0" lvl="0" marL="0" marR="0" rtl="0" algn="l">
                        <a:spcBef>
                          <a:spcPts val="0"/>
                        </a:spcBef>
                        <a:spcAft>
                          <a:spcPts val="0"/>
                        </a:spcAft>
                        <a:buNone/>
                      </a:pPr>
                      <a:r>
                        <a:rPr lang="en-US" sz="1200" u="none" cap="none" strike="noStrike">
                          <a:latin typeface="Times New Roman"/>
                          <a:ea typeface="Times New Roman"/>
                          <a:cs typeface="Times New Roman"/>
                          <a:sym typeface="Times New Roman"/>
                        </a:rPr>
                        <a:t>Providing a one-coin health checkup service for vulnerable people who cannot afford health checkups, including those who do not have a health insurance card.</a:t>
                      </a:r>
                      <a:endParaRPr b="0" i="0" sz="1200" u="none" cap="none" strike="noStrike">
                        <a:solidFill>
                          <a:srgbClr val="000000"/>
                        </a:solidFill>
                        <a:latin typeface="Times New Roman"/>
                        <a:ea typeface="Times New Roman"/>
                        <a:cs typeface="Times New Roman"/>
                        <a:sym typeface="Times New Roman"/>
                      </a:endParaRPr>
                    </a:p>
                  </a:txBody>
                  <a:tcPr marT="5125" marB="0" marR="5125" marL="5125"/>
                </a:tc>
                <a:tc>
                  <a:txBody>
                    <a:bodyPr/>
                    <a:lstStyle/>
                    <a:p>
                      <a:pPr indent="0" lvl="0" marL="0" marR="0" rtl="0" algn="l">
                        <a:spcBef>
                          <a:spcPts val="0"/>
                        </a:spcBef>
                        <a:spcAft>
                          <a:spcPts val="0"/>
                        </a:spcAft>
                        <a:buNone/>
                      </a:pPr>
                      <a:r>
                        <a:rPr lang="en-US" sz="1600" u="none" cap="none" strike="noStrike">
                          <a:latin typeface="Times New Roman"/>
                          <a:ea typeface="Times New Roman"/>
                          <a:cs typeface="Times New Roman"/>
                          <a:sym typeface="Times New Roman"/>
                        </a:rPr>
                        <a:t>health</a:t>
                      </a:r>
                      <a:endParaRPr b="0" i="0" sz="1600" u="none" cap="none" strike="noStrike">
                        <a:solidFill>
                          <a:srgbClr val="000000"/>
                        </a:solidFill>
                        <a:latin typeface="Times New Roman"/>
                        <a:ea typeface="Times New Roman"/>
                        <a:cs typeface="Times New Roman"/>
                        <a:sym typeface="Times New Roman"/>
                      </a:endParaRPr>
                    </a:p>
                  </a:txBody>
                  <a:tcPr marT="5125" marB="0" marR="5125" marL="5125" anchor="ctr">
                    <a:solidFill>
                      <a:srgbClr val="FFF2CC"/>
                    </a:solidFill>
                  </a:tcPr>
                </a:tc>
              </a:tr>
              <a:tr h="460650">
                <a:tc>
                  <a:txBody>
                    <a:bodyPr/>
                    <a:lstStyle/>
                    <a:p>
                      <a:pPr indent="0" lvl="0" marL="0" marR="0" rtl="0" algn="l">
                        <a:spcBef>
                          <a:spcPts val="0"/>
                        </a:spcBef>
                        <a:spcAft>
                          <a:spcPts val="0"/>
                        </a:spcAft>
                        <a:buNone/>
                      </a:pPr>
                      <a:r>
                        <a:rPr lang="en-US" sz="1200" u="none" cap="none" strike="noStrike">
                          <a:latin typeface="Times New Roman"/>
                          <a:ea typeface="Times New Roman"/>
                          <a:cs typeface="Times New Roman"/>
                          <a:sym typeface="Times New Roman"/>
                        </a:rPr>
                        <a:t>Ikeuchi Towel Co.</a:t>
                      </a:r>
                      <a:endParaRPr b="0" i="0" sz="1200" u="none" cap="none" strike="noStrike">
                        <a:solidFill>
                          <a:srgbClr val="000000"/>
                        </a:solidFill>
                        <a:latin typeface="Times New Roman"/>
                        <a:ea typeface="Times New Roman"/>
                        <a:cs typeface="Times New Roman"/>
                        <a:sym typeface="Times New Roman"/>
                      </a:endParaRPr>
                    </a:p>
                  </a:txBody>
                  <a:tcPr marT="5125" marB="0" marR="5125" marL="5125" anchor="ctr"/>
                </a:tc>
                <a:tc>
                  <a:txBody>
                    <a:bodyPr/>
                    <a:lstStyle/>
                    <a:p>
                      <a:pPr indent="0" lvl="0" marL="0" marR="0" rtl="0" algn="l">
                        <a:spcBef>
                          <a:spcPts val="0"/>
                        </a:spcBef>
                        <a:spcAft>
                          <a:spcPts val="0"/>
                        </a:spcAft>
                        <a:buNone/>
                      </a:pPr>
                      <a:r>
                        <a:rPr lang="en-US" sz="1200" u="none" cap="none" strike="noStrike">
                          <a:latin typeface="Times New Roman"/>
                          <a:ea typeface="Times New Roman"/>
                          <a:cs typeface="Times New Roman"/>
                          <a:sym typeface="Times New Roman"/>
                        </a:rPr>
                        <a:t>A towel manufacturer in Imabari. Converted its business from OEM production to own-brand production using organic cotton after applying the Civil Rehabilitation Law. 100% wind power generation.</a:t>
                      </a:r>
                      <a:endParaRPr b="0" i="0" sz="1200" u="none" cap="none" strike="noStrike">
                        <a:solidFill>
                          <a:srgbClr val="000000"/>
                        </a:solidFill>
                        <a:latin typeface="Times New Roman"/>
                        <a:ea typeface="Times New Roman"/>
                        <a:cs typeface="Times New Roman"/>
                        <a:sym typeface="Times New Roman"/>
                      </a:endParaRPr>
                    </a:p>
                  </a:txBody>
                  <a:tcPr marT="5125" marB="0" marR="5125" marL="5125"/>
                </a:tc>
                <a:tc>
                  <a:txBody>
                    <a:bodyPr/>
                    <a:lstStyle/>
                    <a:p>
                      <a:pPr indent="0" lvl="0" marL="0" marR="0" rtl="0" algn="l">
                        <a:spcBef>
                          <a:spcPts val="0"/>
                        </a:spcBef>
                        <a:spcAft>
                          <a:spcPts val="0"/>
                        </a:spcAft>
                        <a:buNone/>
                      </a:pPr>
                      <a:r>
                        <a:rPr lang="en-US" sz="1600" u="none" cap="none" strike="noStrike">
                          <a:latin typeface="Times New Roman"/>
                          <a:ea typeface="Times New Roman"/>
                          <a:cs typeface="Times New Roman"/>
                          <a:sym typeface="Times New Roman"/>
                        </a:rPr>
                        <a:t>business restructuring</a:t>
                      </a:r>
                      <a:endParaRPr b="0" i="0" sz="1600" u="none" cap="none" strike="noStrike">
                        <a:solidFill>
                          <a:srgbClr val="000000"/>
                        </a:solidFill>
                        <a:latin typeface="Times New Roman"/>
                        <a:ea typeface="Times New Roman"/>
                        <a:cs typeface="Times New Roman"/>
                        <a:sym typeface="Times New Roman"/>
                      </a:endParaRPr>
                    </a:p>
                  </a:txBody>
                  <a:tcPr marT="5125" marB="0" marR="5125" marL="5125" anchor="ctr">
                    <a:solidFill>
                      <a:srgbClr val="FFF2CC"/>
                    </a:solidFill>
                  </a:tcPr>
                </a:tc>
              </a:tr>
              <a:tr h="526600">
                <a:tc>
                  <a:txBody>
                    <a:bodyPr/>
                    <a:lstStyle/>
                    <a:p>
                      <a:pPr indent="0" lvl="0" marL="0" marR="0" rtl="0" algn="l">
                        <a:spcBef>
                          <a:spcPts val="0"/>
                        </a:spcBef>
                        <a:spcAft>
                          <a:spcPts val="0"/>
                        </a:spcAft>
                        <a:buNone/>
                      </a:pPr>
                      <a:r>
                        <a:rPr lang="en-US" sz="1200" u="none" cap="none" strike="noStrike">
                          <a:latin typeface="Times New Roman"/>
                          <a:ea typeface="Times New Roman"/>
                          <a:cs typeface="Times New Roman"/>
                          <a:sym typeface="Times New Roman"/>
                        </a:rPr>
                        <a:t>Atmark Learning Co.</a:t>
                      </a:r>
                      <a:endParaRPr b="0" i="0" sz="1200" u="none" cap="none" strike="noStrike">
                        <a:solidFill>
                          <a:srgbClr val="000000"/>
                        </a:solidFill>
                        <a:latin typeface="Times New Roman"/>
                        <a:ea typeface="Times New Roman"/>
                        <a:cs typeface="Times New Roman"/>
                        <a:sym typeface="Times New Roman"/>
                      </a:endParaRPr>
                    </a:p>
                  </a:txBody>
                  <a:tcPr marT="5125" marB="0" marR="5125" marL="5125" anchor="ctr"/>
                </a:tc>
                <a:tc>
                  <a:txBody>
                    <a:bodyPr/>
                    <a:lstStyle/>
                    <a:p>
                      <a:pPr indent="0" lvl="0" marL="0" marR="0" rtl="0" algn="l">
                        <a:spcBef>
                          <a:spcPts val="0"/>
                        </a:spcBef>
                        <a:spcAft>
                          <a:spcPts val="0"/>
                        </a:spcAft>
                        <a:buNone/>
                      </a:pPr>
                      <a:r>
                        <a:rPr lang="en-US" sz="1200" u="none" cap="none" strike="noStrike">
                          <a:latin typeface="Times New Roman"/>
                          <a:ea typeface="Times New Roman"/>
                          <a:cs typeface="Times New Roman"/>
                          <a:sym typeface="Times New Roman"/>
                        </a:rPr>
                        <a:t>Utilizing the special zone system for structural reform, established an Internet-centered correspondence high school at a closed school in Fukuoka. Promoting local revitalization through interaction with local residents.</a:t>
                      </a:r>
                      <a:endParaRPr b="0" i="0" sz="1200" u="none" cap="none" strike="noStrike">
                        <a:solidFill>
                          <a:srgbClr val="000000"/>
                        </a:solidFill>
                        <a:latin typeface="Times New Roman"/>
                        <a:ea typeface="Times New Roman"/>
                        <a:cs typeface="Times New Roman"/>
                        <a:sym typeface="Times New Roman"/>
                      </a:endParaRPr>
                    </a:p>
                  </a:txBody>
                  <a:tcPr marT="5125" marB="0" marR="5125" marL="5125"/>
                </a:tc>
                <a:tc>
                  <a:txBody>
                    <a:bodyPr/>
                    <a:lstStyle/>
                    <a:p>
                      <a:pPr indent="0" lvl="0" marL="0" marR="0" rtl="0" algn="l">
                        <a:spcBef>
                          <a:spcPts val="0"/>
                        </a:spcBef>
                        <a:spcAft>
                          <a:spcPts val="0"/>
                        </a:spcAft>
                        <a:buNone/>
                      </a:pPr>
                      <a:r>
                        <a:rPr lang="en-US" sz="1600" u="none" cap="none" strike="noStrike">
                          <a:latin typeface="Times New Roman"/>
                          <a:ea typeface="Times New Roman"/>
                          <a:cs typeface="Times New Roman"/>
                          <a:sym typeface="Times New Roman"/>
                        </a:rPr>
                        <a:t>education/ correspondence high school</a:t>
                      </a:r>
                      <a:endParaRPr b="0" i="0" sz="1600" u="none" cap="none" strike="noStrike">
                        <a:solidFill>
                          <a:srgbClr val="000000"/>
                        </a:solidFill>
                        <a:latin typeface="Times New Roman"/>
                        <a:ea typeface="Times New Roman"/>
                        <a:cs typeface="Times New Roman"/>
                        <a:sym typeface="Times New Roman"/>
                      </a:endParaRPr>
                    </a:p>
                  </a:txBody>
                  <a:tcPr marT="5125" marB="0" marR="5125" marL="5125" anchor="ctr">
                    <a:solidFill>
                      <a:srgbClr val="FFF2CC"/>
                    </a:solidFill>
                  </a:tcPr>
                </a:tc>
              </a:tr>
              <a:tr h="526600">
                <a:tc>
                  <a:txBody>
                    <a:bodyPr/>
                    <a:lstStyle/>
                    <a:p>
                      <a:pPr indent="0" lvl="0" marL="0" marR="0" rtl="0" algn="l">
                        <a:spcBef>
                          <a:spcPts val="0"/>
                        </a:spcBef>
                        <a:spcAft>
                          <a:spcPts val="0"/>
                        </a:spcAft>
                        <a:buNone/>
                      </a:pPr>
                      <a:r>
                        <a:rPr lang="en-US" sz="1200" u="none" cap="none" strike="noStrike">
                          <a:latin typeface="Times New Roman"/>
                          <a:ea typeface="Times New Roman"/>
                          <a:cs typeface="Times New Roman"/>
                          <a:sym typeface="Times New Roman"/>
                        </a:rPr>
                        <a:t>Nishiawakura Forest School Co.</a:t>
                      </a:r>
                      <a:endParaRPr b="0" i="0" sz="1200" u="none" cap="none" strike="noStrike">
                        <a:solidFill>
                          <a:srgbClr val="000000"/>
                        </a:solidFill>
                        <a:latin typeface="Times New Roman"/>
                        <a:ea typeface="Times New Roman"/>
                        <a:cs typeface="Times New Roman"/>
                        <a:sym typeface="Times New Roman"/>
                      </a:endParaRPr>
                    </a:p>
                  </a:txBody>
                  <a:tcPr marT="5125" marB="0" marR="5125" marL="5125" anchor="ctr"/>
                </a:tc>
                <a:tc>
                  <a:txBody>
                    <a:bodyPr/>
                    <a:lstStyle/>
                    <a:p>
                      <a:pPr indent="0" lvl="0" marL="0" marR="0" rtl="0" algn="l">
                        <a:spcBef>
                          <a:spcPts val="0"/>
                        </a:spcBef>
                        <a:spcAft>
                          <a:spcPts val="0"/>
                        </a:spcAft>
                        <a:buNone/>
                      </a:pPr>
                      <a:r>
                        <a:rPr lang="en-US" sz="1200" u="none" cap="none" strike="noStrike">
                          <a:latin typeface="Times New Roman"/>
                          <a:ea typeface="Times New Roman"/>
                          <a:cs typeface="Times New Roman"/>
                          <a:sym typeface="Times New Roman"/>
                        </a:rPr>
                        <a:t>Developing forests created in the past 50 years into 100-year old forests in the remaining 50 years. Collaborate with various businesses outside the region, and enhance the sustainability of the project with income from forestry, woodworking, and agricultural experience.</a:t>
                      </a:r>
                      <a:endParaRPr b="0" i="0" sz="1200" u="none" cap="none" strike="noStrike">
                        <a:solidFill>
                          <a:srgbClr val="000000"/>
                        </a:solidFill>
                        <a:latin typeface="Times New Roman"/>
                        <a:ea typeface="Times New Roman"/>
                        <a:cs typeface="Times New Roman"/>
                        <a:sym typeface="Times New Roman"/>
                      </a:endParaRPr>
                    </a:p>
                  </a:txBody>
                  <a:tcPr marT="5125" marB="0" marR="5125" marL="5125"/>
                </a:tc>
                <a:tc>
                  <a:txBody>
                    <a:bodyPr/>
                    <a:lstStyle/>
                    <a:p>
                      <a:pPr indent="0" lvl="0" marL="0" marR="0" rtl="0" algn="l">
                        <a:spcBef>
                          <a:spcPts val="0"/>
                        </a:spcBef>
                        <a:spcAft>
                          <a:spcPts val="0"/>
                        </a:spcAft>
                        <a:buNone/>
                      </a:pPr>
                      <a:r>
                        <a:rPr lang="en-US" sz="1600" u="none" cap="none" strike="noStrike">
                          <a:latin typeface="Times New Roman"/>
                          <a:ea typeface="Times New Roman"/>
                          <a:cs typeface="Times New Roman"/>
                          <a:sym typeface="Times New Roman"/>
                        </a:rPr>
                        <a:t>region revitalizing/ forest</a:t>
                      </a:r>
                      <a:endParaRPr b="0" i="0" sz="1600" u="none" cap="none" strike="noStrike">
                        <a:solidFill>
                          <a:srgbClr val="000000"/>
                        </a:solidFill>
                        <a:latin typeface="Times New Roman"/>
                        <a:ea typeface="Times New Roman"/>
                        <a:cs typeface="Times New Roman"/>
                        <a:sym typeface="Times New Roman"/>
                      </a:endParaRPr>
                    </a:p>
                  </a:txBody>
                  <a:tcPr marT="5125" marB="0" marR="5125" marL="5125" anchor="ctr">
                    <a:solidFill>
                      <a:srgbClr val="FFF2CC"/>
                    </a:solidFill>
                  </a:tcPr>
                </a:tc>
              </a:tr>
              <a:tr h="526600">
                <a:tc>
                  <a:txBody>
                    <a:bodyPr/>
                    <a:lstStyle/>
                    <a:p>
                      <a:pPr indent="0" lvl="0" marL="0" marR="0" rtl="0" algn="l">
                        <a:spcBef>
                          <a:spcPts val="0"/>
                        </a:spcBef>
                        <a:spcAft>
                          <a:spcPts val="0"/>
                        </a:spcAft>
                        <a:buNone/>
                      </a:pPr>
                      <a:r>
                        <a:rPr lang="en-US" sz="1200" u="none" cap="none" strike="noStrike">
                          <a:latin typeface="Times New Roman"/>
                          <a:ea typeface="Times New Roman"/>
                          <a:cs typeface="Times New Roman"/>
                          <a:sym typeface="Times New Roman"/>
                        </a:rPr>
                        <a:t>Saraya Corporation</a:t>
                      </a:r>
                      <a:endParaRPr b="0" i="0" sz="1200" u="none" cap="none" strike="noStrike">
                        <a:solidFill>
                          <a:srgbClr val="000000"/>
                        </a:solidFill>
                        <a:latin typeface="Times New Roman"/>
                        <a:ea typeface="Times New Roman"/>
                        <a:cs typeface="Times New Roman"/>
                        <a:sym typeface="Times New Roman"/>
                      </a:endParaRPr>
                    </a:p>
                  </a:txBody>
                  <a:tcPr marT="5125" marB="0" marR="5125" marL="5125" anchor="ctr"/>
                </a:tc>
                <a:tc>
                  <a:txBody>
                    <a:bodyPr/>
                    <a:lstStyle/>
                    <a:p>
                      <a:pPr indent="0" lvl="0" marL="0" marR="0" rtl="0" algn="l">
                        <a:spcBef>
                          <a:spcPts val="0"/>
                        </a:spcBef>
                        <a:spcAft>
                          <a:spcPts val="0"/>
                        </a:spcAft>
                        <a:buNone/>
                      </a:pPr>
                      <a:r>
                        <a:rPr lang="en-US" sz="1200" u="none" cap="none" strike="noStrike">
                          <a:latin typeface="Times New Roman"/>
                          <a:ea typeface="Times New Roman"/>
                          <a:cs typeface="Times New Roman"/>
                          <a:sym typeface="Times New Roman"/>
                        </a:rPr>
                        <a:t>Production of detergents that conserve biodiversity. Active social contribution activities in Borneo, such as conservation of Borneo elephants to realize sustainable palm oil production and supply.</a:t>
                      </a:r>
                      <a:endParaRPr b="0" i="0" sz="1200" u="none" cap="none" strike="noStrike">
                        <a:solidFill>
                          <a:srgbClr val="000000"/>
                        </a:solidFill>
                        <a:latin typeface="Times New Roman"/>
                        <a:ea typeface="Times New Roman"/>
                        <a:cs typeface="Times New Roman"/>
                        <a:sym typeface="Times New Roman"/>
                      </a:endParaRPr>
                    </a:p>
                  </a:txBody>
                  <a:tcPr marT="5125" marB="0" marR="5125" marL="5125"/>
                </a:tc>
                <a:tc>
                  <a:txBody>
                    <a:bodyPr/>
                    <a:lstStyle/>
                    <a:p>
                      <a:pPr indent="0" lvl="0" marL="0" marR="0" rtl="0" algn="l">
                        <a:spcBef>
                          <a:spcPts val="0"/>
                        </a:spcBef>
                        <a:spcAft>
                          <a:spcPts val="0"/>
                        </a:spcAft>
                        <a:buNone/>
                      </a:pPr>
                      <a:r>
                        <a:rPr lang="en-US" sz="1600" u="none" cap="none" strike="noStrike">
                          <a:latin typeface="Times New Roman"/>
                          <a:ea typeface="Times New Roman"/>
                          <a:cs typeface="Times New Roman"/>
                          <a:sym typeface="Times New Roman"/>
                        </a:rPr>
                        <a:t>environment/ </a:t>
                      </a:r>
                      <a:br>
                        <a:rPr lang="en-US" sz="1600" u="none" cap="none" strike="noStrike">
                          <a:latin typeface="Times New Roman"/>
                          <a:ea typeface="Times New Roman"/>
                          <a:cs typeface="Times New Roman"/>
                          <a:sym typeface="Times New Roman"/>
                        </a:rPr>
                      </a:br>
                      <a:r>
                        <a:rPr lang="en-US" sz="1600" u="none" cap="none" strike="noStrike">
                          <a:latin typeface="Times New Roman"/>
                          <a:ea typeface="Times New Roman"/>
                          <a:cs typeface="Times New Roman"/>
                          <a:sym typeface="Times New Roman"/>
                        </a:rPr>
                        <a:t>CSR-focused management</a:t>
                      </a:r>
                      <a:endParaRPr b="0" i="0" sz="1600" u="none" cap="none" strike="noStrike">
                        <a:solidFill>
                          <a:srgbClr val="000000"/>
                        </a:solidFill>
                        <a:latin typeface="Times New Roman"/>
                        <a:ea typeface="Times New Roman"/>
                        <a:cs typeface="Times New Roman"/>
                        <a:sym typeface="Times New Roman"/>
                      </a:endParaRPr>
                    </a:p>
                  </a:txBody>
                  <a:tcPr marT="5125" marB="0" marR="5125" marL="5125" anchor="ctr">
                    <a:solidFill>
                      <a:srgbClr val="FFF2CC"/>
                    </a:solidFill>
                  </a:tcPr>
                </a:tc>
              </a:tr>
              <a:tr h="353000">
                <a:tc>
                  <a:txBody>
                    <a:bodyPr/>
                    <a:lstStyle/>
                    <a:p>
                      <a:pPr indent="0" lvl="0" marL="0" marR="0" rtl="0" algn="l">
                        <a:spcBef>
                          <a:spcPts val="0"/>
                        </a:spcBef>
                        <a:spcAft>
                          <a:spcPts val="0"/>
                        </a:spcAft>
                        <a:buNone/>
                      </a:pPr>
                      <a:r>
                        <a:rPr lang="en-US" sz="1200" u="none" cap="none" strike="noStrike">
                          <a:latin typeface="Times New Roman"/>
                          <a:ea typeface="Times New Roman"/>
                          <a:cs typeface="Times New Roman"/>
                          <a:sym typeface="Times New Roman"/>
                        </a:rPr>
                        <a:t>Asahi Breweries, Ltd.</a:t>
                      </a:r>
                      <a:endParaRPr b="0" i="0" sz="1200" u="none" cap="none" strike="noStrike">
                        <a:solidFill>
                          <a:srgbClr val="000000"/>
                        </a:solidFill>
                        <a:latin typeface="Times New Roman"/>
                        <a:ea typeface="Times New Roman"/>
                        <a:cs typeface="Times New Roman"/>
                        <a:sym typeface="Times New Roman"/>
                      </a:endParaRPr>
                    </a:p>
                  </a:txBody>
                  <a:tcPr marT="5125" marB="0" marR="5125" marL="5125" anchor="ctr"/>
                </a:tc>
                <a:tc>
                  <a:txBody>
                    <a:bodyPr/>
                    <a:lstStyle/>
                    <a:p>
                      <a:pPr indent="0" lvl="0" marL="0" marR="0" rtl="0" algn="l">
                        <a:spcBef>
                          <a:spcPts val="0"/>
                        </a:spcBef>
                        <a:spcAft>
                          <a:spcPts val="0"/>
                        </a:spcAft>
                        <a:buNone/>
                      </a:pPr>
                      <a:r>
                        <a:rPr lang="en-US" sz="1200" u="none" cap="none" strike="noStrike">
                          <a:latin typeface="Times New Roman"/>
                          <a:ea typeface="Times New Roman"/>
                          <a:cs typeface="Times New Roman"/>
                          <a:sym typeface="Times New Roman"/>
                        </a:rPr>
                        <a:t>A major beer company, whose social contribution activities are linked to its core business, including collaboration with NPOs and employee participation.</a:t>
                      </a:r>
                      <a:endParaRPr b="0" i="0" sz="1200" u="none" cap="none" strike="noStrike">
                        <a:solidFill>
                          <a:srgbClr val="000000"/>
                        </a:solidFill>
                        <a:latin typeface="Times New Roman"/>
                        <a:ea typeface="Times New Roman"/>
                        <a:cs typeface="Times New Roman"/>
                        <a:sym typeface="Times New Roman"/>
                      </a:endParaRPr>
                    </a:p>
                  </a:txBody>
                  <a:tcPr marT="5125" marB="0" marR="5125" marL="5125"/>
                </a:tc>
                <a:tc>
                  <a:txBody>
                    <a:bodyPr/>
                    <a:lstStyle/>
                    <a:p>
                      <a:pPr indent="0" lvl="0" marL="0" marR="0" rtl="0" algn="l">
                        <a:spcBef>
                          <a:spcPts val="0"/>
                        </a:spcBef>
                        <a:spcAft>
                          <a:spcPts val="0"/>
                        </a:spcAft>
                        <a:buNone/>
                      </a:pPr>
                      <a:r>
                        <a:rPr lang="en-US" sz="1600" u="none" cap="none" strike="noStrike">
                          <a:latin typeface="Times New Roman"/>
                          <a:ea typeface="Times New Roman"/>
                          <a:cs typeface="Times New Roman"/>
                          <a:sym typeface="Times New Roman"/>
                        </a:rPr>
                        <a:t>CSR</a:t>
                      </a:r>
                      <a:endParaRPr b="0" i="0" sz="1600" u="none" cap="none" strike="noStrike">
                        <a:solidFill>
                          <a:srgbClr val="000000"/>
                        </a:solidFill>
                        <a:latin typeface="Times New Roman"/>
                        <a:ea typeface="Times New Roman"/>
                        <a:cs typeface="Times New Roman"/>
                        <a:sym typeface="Times New Roman"/>
                      </a:endParaRPr>
                    </a:p>
                  </a:txBody>
                  <a:tcPr marT="5125" marB="0" marR="5125" marL="5125" anchor="ctr">
                    <a:solidFill>
                      <a:srgbClr val="FFF2CC"/>
                    </a:solidFill>
                  </a:tcPr>
                </a:tc>
              </a:tr>
              <a:tr h="390675">
                <a:tc>
                  <a:txBody>
                    <a:bodyPr/>
                    <a:lstStyle/>
                    <a:p>
                      <a:pPr indent="0" lvl="0" marL="0" marR="0" rtl="0" algn="l">
                        <a:spcBef>
                          <a:spcPts val="0"/>
                        </a:spcBef>
                        <a:spcAft>
                          <a:spcPts val="0"/>
                        </a:spcAft>
                        <a:buNone/>
                      </a:pPr>
                      <a:r>
                        <a:rPr lang="en-US" sz="1200" u="none" cap="none" strike="noStrike">
                          <a:latin typeface="Times New Roman"/>
                          <a:ea typeface="Times New Roman"/>
                          <a:cs typeface="Times New Roman"/>
                          <a:sym typeface="Times New Roman"/>
                        </a:rPr>
                        <a:t>ISFnet Group</a:t>
                      </a:r>
                      <a:endParaRPr b="0" i="0" sz="1200" u="none" cap="none" strike="noStrike">
                        <a:solidFill>
                          <a:srgbClr val="000000"/>
                        </a:solidFill>
                        <a:latin typeface="Times New Roman"/>
                        <a:ea typeface="Times New Roman"/>
                        <a:cs typeface="Times New Roman"/>
                        <a:sym typeface="Times New Roman"/>
                      </a:endParaRPr>
                    </a:p>
                  </a:txBody>
                  <a:tcPr marT="5125" marB="0" marR="5125" marL="5125" anchor="ctr"/>
                </a:tc>
                <a:tc>
                  <a:txBody>
                    <a:bodyPr/>
                    <a:lstStyle/>
                    <a:p>
                      <a:pPr indent="0" lvl="0" marL="0" marR="0" rtl="0" algn="l">
                        <a:spcBef>
                          <a:spcPts val="0"/>
                        </a:spcBef>
                        <a:spcAft>
                          <a:spcPts val="0"/>
                        </a:spcAft>
                        <a:buNone/>
                      </a:pPr>
                      <a:r>
                        <a:rPr lang="en-US" sz="1200" u="none" cap="none" strike="noStrike">
                          <a:latin typeface="Times New Roman"/>
                          <a:ea typeface="Times New Roman"/>
                          <a:cs typeface="Times New Roman"/>
                          <a:sym typeface="Times New Roman"/>
                        </a:rPr>
                        <a:t>An IT company. Actively hiring NEETs and other people with the five major employment difficulties and opening its doors to people with the 10 major difficulties after achieving this goal in 2011</a:t>
                      </a:r>
                      <a:endParaRPr b="0" i="0" sz="1200" u="none" cap="none" strike="noStrike">
                        <a:solidFill>
                          <a:srgbClr val="000000"/>
                        </a:solidFill>
                        <a:latin typeface="Times New Roman"/>
                        <a:ea typeface="Times New Roman"/>
                        <a:cs typeface="Times New Roman"/>
                        <a:sym typeface="Times New Roman"/>
                      </a:endParaRPr>
                    </a:p>
                  </a:txBody>
                  <a:tcPr marT="5125" marB="0" marR="5125" marL="5125"/>
                </a:tc>
                <a:tc>
                  <a:txBody>
                    <a:bodyPr/>
                    <a:lstStyle/>
                    <a:p>
                      <a:pPr indent="0" lvl="0" marL="0" marR="0" rtl="0" algn="l">
                        <a:spcBef>
                          <a:spcPts val="0"/>
                        </a:spcBef>
                        <a:spcAft>
                          <a:spcPts val="0"/>
                        </a:spcAft>
                        <a:buNone/>
                      </a:pPr>
                      <a:r>
                        <a:rPr lang="en-US" sz="1600" u="none" cap="none" strike="noStrike">
                          <a:latin typeface="Times New Roman"/>
                          <a:ea typeface="Times New Roman"/>
                          <a:cs typeface="Times New Roman"/>
                          <a:sym typeface="Times New Roman"/>
                        </a:rPr>
                        <a:t>employment for the socially disadvantaged</a:t>
                      </a:r>
                      <a:endParaRPr b="0" i="0" sz="1600" u="none" cap="none" strike="noStrike">
                        <a:solidFill>
                          <a:srgbClr val="000000"/>
                        </a:solidFill>
                        <a:latin typeface="Times New Roman"/>
                        <a:ea typeface="Times New Roman"/>
                        <a:cs typeface="Times New Roman"/>
                        <a:sym typeface="Times New Roman"/>
                      </a:endParaRPr>
                    </a:p>
                  </a:txBody>
                  <a:tcPr marT="5125" marB="0" marR="5125" marL="5125" anchor="ctr">
                    <a:solidFill>
                      <a:srgbClr val="FFF2CC"/>
                    </a:solidFill>
                  </a:tcPr>
                </a:tc>
              </a:tr>
              <a:tr h="414000">
                <a:tc>
                  <a:txBody>
                    <a:bodyPr/>
                    <a:lstStyle/>
                    <a:p>
                      <a:pPr indent="0" lvl="0" marL="0" marR="0" rtl="0" algn="l">
                        <a:spcBef>
                          <a:spcPts val="0"/>
                        </a:spcBef>
                        <a:spcAft>
                          <a:spcPts val="0"/>
                        </a:spcAft>
                        <a:buNone/>
                      </a:pPr>
                      <a:r>
                        <a:rPr lang="en-US" sz="1200" u="none" cap="none" strike="noStrike">
                          <a:latin typeface="Times New Roman"/>
                          <a:ea typeface="Times New Roman"/>
                          <a:cs typeface="Times New Roman"/>
                          <a:sym typeface="Times New Roman"/>
                        </a:rPr>
                        <a:t>Tama Shinkin Bank</a:t>
                      </a:r>
                      <a:endParaRPr b="0" i="0" sz="1200" u="none" cap="none" strike="noStrike">
                        <a:solidFill>
                          <a:srgbClr val="000000"/>
                        </a:solidFill>
                        <a:latin typeface="Times New Roman"/>
                        <a:ea typeface="Times New Roman"/>
                        <a:cs typeface="Times New Roman"/>
                        <a:sym typeface="Times New Roman"/>
                      </a:endParaRPr>
                    </a:p>
                  </a:txBody>
                  <a:tcPr marT="5125" marB="0" marR="5125" marL="5125" anchor="ctr"/>
                </a:tc>
                <a:tc>
                  <a:txBody>
                    <a:bodyPr/>
                    <a:lstStyle/>
                    <a:p>
                      <a:pPr indent="0" lvl="0" marL="0" marR="0" rtl="0" algn="l">
                        <a:spcBef>
                          <a:spcPts val="0"/>
                        </a:spcBef>
                        <a:spcAft>
                          <a:spcPts val="0"/>
                        </a:spcAft>
                        <a:buNone/>
                      </a:pPr>
                      <a:r>
                        <a:rPr lang="en-US" sz="1200" u="none" cap="none" strike="noStrike">
                          <a:latin typeface="Times New Roman"/>
                          <a:ea typeface="Times New Roman"/>
                          <a:cs typeface="Times New Roman"/>
                          <a:sym typeface="Times New Roman"/>
                        </a:rPr>
                        <a:t>Utilizing the know-how built up for small and medium-sized enterprises to support community businesses. It challenges beyond the regional financial institutions.</a:t>
                      </a:r>
                      <a:endParaRPr b="0" i="0" sz="1200" u="none" cap="none" strike="noStrike">
                        <a:solidFill>
                          <a:srgbClr val="000000"/>
                        </a:solidFill>
                        <a:latin typeface="Times New Roman"/>
                        <a:ea typeface="Times New Roman"/>
                        <a:cs typeface="Times New Roman"/>
                        <a:sym typeface="Times New Roman"/>
                      </a:endParaRPr>
                    </a:p>
                  </a:txBody>
                  <a:tcPr marT="5125" marB="0" marR="5125" marL="5125"/>
                </a:tc>
                <a:tc>
                  <a:txBody>
                    <a:bodyPr/>
                    <a:lstStyle/>
                    <a:p>
                      <a:pPr indent="0" lvl="0" marL="0" marR="0" rtl="0" algn="l">
                        <a:spcBef>
                          <a:spcPts val="0"/>
                        </a:spcBef>
                        <a:spcAft>
                          <a:spcPts val="0"/>
                        </a:spcAft>
                        <a:buNone/>
                      </a:pPr>
                      <a:r>
                        <a:rPr lang="en-US" sz="1600" u="none" cap="none" strike="noStrike">
                          <a:latin typeface="Times New Roman"/>
                          <a:ea typeface="Times New Roman"/>
                          <a:cs typeface="Times New Roman"/>
                          <a:sym typeface="Times New Roman"/>
                        </a:rPr>
                        <a:t>community business</a:t>
                      </a:r>
                      <a:endParaRPr b="0" i="0" sz="1600" u="none" cap="none" strike="noStrike">
                        <a:solidFill>
                          <a:srgbClr val="000000"/>
                        </a:solidFill>
                        <a:latin typeface="Times New Roman"/>
                        <a:ea typeface="Times New Roman"/>
                        <a:cs typeface="Times New Roman"/>
                        <a:sym typeface="Times New Roman"/>
                      </a:endParaRPr>
                    </a:p>
                  </a:txBody>
                  <a:tcPr marT="5125" marB="0" marR="5125" marL="5125" anchor="ctr">
                    <a:solidFill>
                      <a:srgbClr val="FFF2CC"/>
                    </a:solidFill>
                  </a:tcPr>
                </a:tc>
              </a:tr>
            </a:tbl>
          </a:graphicData>
        </a:graphic>
      </p:graphicFrame>
      <p:sp>
        <p:nvSpPr>
          <p:cNvPr id="176" name="Google Shape;176;p10"/>
          <p:cNvSpPr txBox="1"/>
          <p:nvPr>
            <p:ph idx="12" type="sldNum"/>
          </p:nvPr>
        </p:nvSpPr>
        <p:spPr>
          <a:xfrm>
            <a:off x="9320814" y="6399088"/>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1"/>
          <p:cNvSpPr txBox="1"/>
          <p:nvPr>
            <p:ph type="title"/>
          </p:nvPr>
        </p:nvSpPr>
        <p:spPr>
          <a:xfrm>
            <a:off x="470516" y="169816"/>
            <a:ext cx="11514337" cy="398354"/>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1800"/>
              <a:buFont typeface="Times New Roman"/>
              <a:buNone/>
            </a:pPr>
            <a:r>
              <a:rPr lang="en-US" sz="1800">
                <a:latin typeface="Times New Roman"/>
                <a:ea typeface="Times New Roman"/>
                <a:cs typeface="Times New Roman"/>
                <a:sym typeface="Times New Roman"/>
              </a:rPr>
              <a:t>Cabinet office(2019) Report on the Survey of Financial and Non-Financial Support for Social Enterprises in Japan　</a:t>
            </a:r>
            <a:endParaRPr/>
          </a:p>
        </p:txBody>
      </p:sp>
      <p:graphicFrame>
        <p:nvGraphicFramePr>
          <p:cNvPr id="183" name="Google Shape;183;p11"/>
          <p:cNvGraphicFramePr/>
          <p:nvPr/>
        </p:nvGraphicFramePr>
        <p:xfrm>
          <a:off x="392097" y="568170"/>
          <a:ext cx="3000000" cy="3000000"/>
        </p:xfrm>
        <a:graphic>
          <a:graphicData uri="http://schemas.openxmlformats.org/drawingml/2006/table">
            <a:tbl>
              <a:tblPr>
                <a:noFill/>
                <a:tableStyleId>{F8F4F08B-D4C8-4838-A4A6-5905E3CB5956}</a:tableStyleId>
              </a:tblPr>
              <a:tblGrid>
                <a:gridCol w="1876500"/>
                <a:gridCol w="7799075"/>
                <a:gridCol w="1732250"/>
              </a:tblGrid>
              <a:tr h="265000">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name </a:t>
                      </a:r>
                      <a:endParaRPr/>
                    </a:p>
                  </a:txBody>
                  <a:tcPr marT="5600" marB="0" marR="5600" marL="56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overview</a:t>
                      </a:r>
                      <a:endParaRPr/>
                    </a:p>
                  </a:txBody>
                  <a:tcPr marT="5600" marB="0" marR="5600" marL="56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keywords</a:t>
                      </a:r>
                      <a:endParaRPr/>
                    </a:p>
                  </a:txBody>
                  <a:tcPr marT="5600" marB="0" marR="5600" marL="56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516250">
                <a:tc>
                  <a:txBody>
                    <a:bodyPr/>
                    <a:lstStyle/>
                    <a:p>
                      <a:pPr indent="0" lvl="0" marL="0" marR="0" rtl="0" algn="l">
                        <a:spcBef>
                          <a:spcPts val="0"/>
                        </a:spcBef>
                        <a:spcAft>
                          <a:spcPts val="0"/>
                        </a:spcAft>
                        <a:buNone/>
                      </a:pPr>
                      <a:r>
                        <a:rPr b="0" i="0" lang="en-US" sz="1050" u="none" cap="none" strike="noStrike">
                          <a:solidFill>
                            <a:srgbClr val="000000"/>
                          </a:solidFill>
                          <a:latin typeface="Times New Roman"/>
                          <a:ea typeface="Times New Roman"/>
                          <a:cs typeface="Times New Roman"/>
                          <a:sym typeface="Times New Roman"/>
                        </a:rPr>
                        <a:t>General Incorporated Association </a:t>
                      </a:r>
                      <a:r>
                        <a:rPr b="0" i="0" lang="en-US" sz="1400" u="none" cap="none" strike="noStrike">
                          <a:solidFill>
                            <a:srgbClr val="000000"/>
                          </a:solidFill>
                          <a:latin typeface="Times New Roman"/>
                          <a:ea typeface="Times New Roman"/>
                          <a:cs typeface="Times New Roman"/>
                          <a:sym typeface="Times New Roman"/>
                        </a:rPr>
                        <a:t>Collective for Children</a:t>
                      </a:r>
                      <a:endParaRPr/>
                    </a:p>
                  </a:txBody>
                  <a:tcPr marT="5600" marB="0" marR="5600" marL="56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Established by a number of NPOs and other organizations active in the Kansai region that support children and youth, with the aim of providing seamless support for children's upbringing and learning.</a:t>
                      </a:r>
                      <a:endParaRPr/>
                    </a:p>
                  </a:txBody>
                  <a:tcPr marT="5600" marB="0" marR="5600" marL="56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child care</a:t>
                      </a:r>
                      <a:endParaRPr/>
                    </a:p>
                  </a:txBody>
                  <a:tcPr marT="5600" marB="0" marR="5600" marL="56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627650">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NPO After School NPO After School</a:t>
                      </a:r>
                      <a:endParaRPr/>
                    </a:p>
                  </a:txBody>
                  <a:tcPr marT="5600" marB="0" marR="5600" marL="56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The "After School" program is operated in elementary schools to provide after-school care and a place to engage in activities. Local adults and adults who are active on the front lines of society ("citizen teachers") volunteer their time to deliver a variety of programs to children.</a:t>
                      </a:r>
                      <a:endParaRPr/>
                    </a:p>
                  </a:txBody>
                  <a:tcPr marT="5600" marB="0" marR="5600" marL="56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child care, learning</a:t>
                      </a:r>
                      <a:endParaRPr/>
                    </a:p>
                  </a:txBody>
                  <a:tcPr marT="5600" marB="0" marR="5600" marL="56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835050">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NPO Katariba</a:t>
                      </a:r>
                      <a:endParaRPr b="0" i="0" sz="1400" u="none" cap="none" strike="noStrike">
                        <a:solidFill>
                          <a:srgbClr val="000000"/>
                        </a:solidFill>
                        <a:latin typeface="Times New Roman"/>
                        <a:ea typeface="Times New Roman"/>
                        <a:cs typeface="Times New Roman"/>
                        <a:sym typeface="Times New Roman"/>
                      </a:endParaRPr>
                    </a:p>
                  </a:txBody>
                  <a:tcPr marT="5600" marB="0" marR="5600" marL="56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An educational NPO that aims to create a society that nurtures children's ability to create their future, no matter what environment they were born and raised in, through programs such as "Katariba," a career learning program primarily designed to motivate high school students to learn, and "My Project," which was created by high school students in the disaster-affected areas of Tohoku. </a:t>
                      </a:r>
                      <a:endParaRPr/>
                    </a:p>
                  </a:txBody>
                  <a:tcPr marT="5600" marB="0" marR="5600" marL="56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youth education</a:t>
                      </a:r>
                      <a:endParaRPr/>
                    </a:p>
                  </a:txBody>
                  <a:tcPr marT="5600" marB="0" marR="5600" marL="56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627650">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Life is Tech, Inc.</a:t>
                      </a:r>
                      <a:endParaRPr/>
                    </a:p>
                  </a:txBody>
                  <a:tcPr marT="5600" marB="0" marR="5600" marL="56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Provide opportunities for junior and senior high school students interested in the latest IT technologies and programming, such as the Web, video, music, design, 3DCG, and IoT, which are currently not offered in compulsory education.</a:t>
                      </a:r>
                      <a:endParaRPr/>
                    </a:p>
                  </a:txBody>
                  <a:tcPr marT="5600" marB="0" marR="5600" marL="56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youth education, ICT</a:t>
                      </a:r>
                      <a:endParaRPr/>
                    </a:p>
                  </a:txBody>
                  <a:tcPr marT="5600" marB="0" marR="5600" marL="56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627650">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People Port Co.</a:t>
                      </a:r>
                      <a:endParaRPr/>
                    </a:p>
                  </a:txBody>
                  <a:tcPr marT="5600" marB="0" marR="5600" marL="56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Reuse and recycling business of electronic devices such as PCs and cell phones. Creation of a business specializing in alphanumeric electronic devices so that refugees who cannot read Japanese can work immediately.</a:t>
                      </a:r>
                      <a:endParaRPr/>
                    </a:p>
                  </a:txBody>
                  <a:tcPr marT="5600" marB="0" marR="5600" marL="56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support regufees, ICT</a:t>
                      </a:r>
                      <a:endParaRPr/>
                    </a:p>
                  </a:txBody>
                  <a:tcPr marT="5600" marB="0" marR="5600" marL="56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627650">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Star Food Japan Co.</a:t>
                      </a:r>
                      <a:endParaRPr/>
                    </a:p>
                  </a:txBody>
                  <a:tcPr marT="5600" marB="0" marR="5600" marL="56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Operation of "Region Style," a marketing and sharing store, and consulting on producing and branding local products. Region Style" is a select store featuring products that local producers want to bring directly to the general public.</a:t>
                      </a:r>
                      <a:endParaRPr/>
                    </a:p>
                  </a:txBody>
                  <a:tcPr marT="5600" marB="0" marR="5600" marL="56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food, matching</a:t>
                      </a:r>
                      <a:endParaRPr/>
                    </a:p>
                  </a:txBody>
                  <a:tcPr marT="5600" marB="0" marR="5600" marL="56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361925">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Polaris Co.</a:t>
                      </a:r>
                      <a:endParaRPr/>
                    </a:p>
                  </a:txBody>
                  <a:tcPr marT="5600" marB="0" marR="5600" marL="56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Revitalizing the frail elderly . Operates nursing homes that support independence.</a:t>
                      </a:r>
                      <a:endParaRPr/>
                    </a:p>
                  </a:txBody>
                  <a:tcPr marT="5600" marB="0" marR="5600" marL="56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elderly care</a:t>
                      </a:r>
                      <a:endParaRPr/>
                    </a:p>
                  </a:txBody>
                  <a:tcPr marT="5600" marB="0" marR="5600" marL="56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475625">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Mama Square Co.</a:t>
                      </a:r>
                      <a:endParaRPr/>
                    </a:p>
                  </a:txBody>
                  <a:tcPr marT="5600" marB="0" marR="5600" marL="56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Operation of "mama square," a facility that combines a working space and a kids' space. As of February 2019, 23 directly managed facilities.</a:t>
                      </a:r>
                      <a:endParaRPr/>
                    </a:p>
                  </a:txBody>
                  <a:tcPr marT="5600" marB="0" marR="5600" marL="56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mothers' work styles</a:t>
                      </a:r>
                      <a:endParaRPr/>
                    </a:p>
                  </a:txBody>
                  <a:tcPr marT="5600" marB="0" marR="5600" marL="56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627650">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Coaido Co.</a:t>
                      </a:r>
                      <a:endParaRPr/>
                    </a:p>
                  </a:txBody>
                  <a:tcPr marT="5600" marB="0" marR="5600" marL="56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Building a social infrastructure that provides real-time matching between the emergency scene and surrounding medical professionals, qualified lifesavers, and facilities with AEDs in order to improve the lifesaving rate of emergency patients who need CPR .</a:t>
                      </a:r>
                      <a:endParaRPr/>
                    </a:p>
                  </a:txBody>
                  <a:tcPr marT="5600" marB="0" marR="5600" marL="56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medeical care</a:t>
                      </a:r>
                      <a:endParaRPr/>
                    </a:p>
                  </a:txBody>
                  <a:tcPr marT="5600" marB="0" marR="5600" marL="56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475625">
                <a:tc>
                  <a:txBody>
                    <a:bodyPr/>
                    <a:lstStyle/>
                    <a:p>
                      <a:pPr indent="0" lvl="0" marL="0" marR="0" rtl="0" algn="l">
                        <a:spcBef>
                          <a:spcPts val="0"/>
                        </a:spcBef>
                        <a:spcAft>
                          <a:spcPts val="0"/>
                        </a:spcAft>
                        <a:buNone/>
                      </a:pPr>
                      <a:r>
                        <a:rPr b="0" i="0" lang="en-US" sz="1050" u="none" cap="none" strike="noStrike">
                          <a:solidFill>
                            <a:srgbClr val="000000"/>
                          </a:solidFill>
                          <a:latin typeface="Times New Roman"/>
                          <a:ea typeface="Times New Roman"/>
                          <a:cs typeface="Times New Roman"/>
                          <a:sym typeface="Times New Roman"/>
                        </a:rPr>
                        <a:t>General Incorporated Association　</a:t>
                      </a:r>
                      <a:r>
                        <a:rPr b="0" i="0" lang="en-US" sz="1400" u="none" cap="none" strike="noStrike">
                          <a:solidFill>
                            <a:srgbClr val="000000"/>
                          </a:solidFill>
                          <a:latin typeface="Times New Roman"/>
                          <a:ea typeface="Times New Roman"/>
                          <a:cs typeface="Times New Roman"/>
                          <a:sym typeface="Times New Roman"/>
                        </a:rPr>
                        <a:t>Fast Aid </a:t>
                      </a:r>
                      <a:endParaRPr/>
                    </a:p>
                  </a:txBody>
                  <a:tcPr marT="5600" marB="0" marR="5600" marL="56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Coordinating both young people living in orphanages and companies that want to contribute to society and the community </a:t>
                      </a:r>
                      <a:endParaRPr/>
                    </a:p>
                  </a:txBody>
                  <a:tcPr marT="5600" marB="0" marR="5600" marL="56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youth employment </a:t>
                      </a:r>
                      <a:endParaRPr/>
                    </a:p>
                  </a:txBody>
                  <a:tcPr marT="5600" marB="0" marR="5600" marL="56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bl>
          </a:graphicData>
        </a:graphic>
      </p:graphicFrame>
      <p:sp>
        <p:nvSpPr>
          <p:cNvPr id="184" name="Google Shape;184;p11"/>
          <p:cNvSpPr txBox="1"/>
          <p:nvPr>
            <p:ph idx="12" type="sldNum"/>
          </p:nvPr>
        </p:nvSpPr>
        <p:spPr>
          <a:xfrm>
            <a:off x="9448800" y="6384918"/>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12"/>
          <p:cNvSpPr txBox="1"/>
          <p:nvPr>
            <p:ph type="title"/>
          </p:nvPr>
        </p:nvSpPr>
        <p:spPr>
          <a:xfrm>
            <a:off x="145002" y="245696"/>
            <a:ext cx="5442010" cy="82448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Font typeface="Times New Roman"/>
              <a:buNone/>
            </a:pPr>
            <a:r>
              <a:rPr lang="en-US" sz="2400">
                <a:latin typeface="Times New Roman"/>
                <a:ea typeface="Times New Roman"/>
                <a:cs typeface="Times New Roman"/>
                <a:sym typeface="Times New Roman"/>
              </a:rPr>
              <a:t>◆Private sector promotes social business.</a:t>
            </a:r>
            <a:endParaRPr sz="2400">
              <a:latin typeface="Times New Roman"/>
              <a:ea typeface="Times New Roman"/>
              <a:cs typeface="Times New Roman"/>
              <a:sym typeface="Times New Roman"/>
            </a:endParaRPr>
          </a:p>
        </p:txBody>
      </p:sp>
      <p:sp>
        <p:nvSpPr>
          <p:cNvPr id="191" name="Google Shape;191;p12"/>
          <p:cNvSpPr txBox="1"/>
          <p:nvPr>
            <p:ph idx="1" type="body"/>
          </p:nvPr>
        </p:nvSpPr>
        <p:spPr>
          <a:xfrm>
            <a:off x="5477522" y="357474"/>
            <a:ext cx="6569476" cy="521824"/>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400"/>
              <a:buChar char="•"/>
            </a:pPr>
            <a:r>
              <a:rPr lang="en-US" sz="2400">
                <a:latin typeface="Times New Roman"/>
                <a:ea typeface="Times New Roman"/>
                <a:cs typeface="Times New Roman"/>
                <a:sym typeface="Times New Roman"/>
              </a:rPr>
              <a:t>Nikkei news paper Social business contest 2017~</a:t>
            </a:r>
            <a:endParaRPr sz="2400">
              <a:latin typeface="Times New Roman"/>
              <a:ea typeface="Times New Roman"/>
              <a:cs typeface="Times New Roman"/>
              <a:sym typeface="Times New Roman"/>
            </a:endParaRPr>
          </a:p>
        </p:txBody>
      </p:sp>
      <p:graphicFrame>
        <p:nvGraphicFramePr>
          <p:cNvPr id="192" name="Google Shape;192;p12"/>
          <p:cNvGraphicFramePr/>
          <p:nvPr/>
        </p:nvGraphicFramePr>
        <p:xfrm>
          <a:off x="414291" y="991076"/>
          <a:ext cx="3000000" cy="3000000"/>
        </p:xfrm>
        <a:graphic>
          <a:graphicData uri="http://schemas.openxmlformats.org/drawingml/2006/table">
            <a:tbl>
              <a:tblPr>
                <a:noFill/>
                <a:tableStyleId>{F8F4F08B-D4C8-4838-A4A6-5905E3CB5956}</a:tableStyleId>
              </a:tblPr>
              <a:tblGrid>
                <a:gridCol w="457775"/>
                <a:gridCol w="1567850"/>
                <a:gridCol w="6968175"/>
                <a:gridCol w="2369625"/>
              </a:tblGrid>
              <a:tr h="571800">
                <a:tc rowSpan="3">
                  <a:txBody>
                    <a:bodyPr/>
                    <a:lstStyle/>
                    <a:p>
                      <a:pPr indent="0" lvl="0" marL="0" marR="0" rtl="0" algn="ctr">
                        <a:spcBef>
                          <a:spcPts val="0"/>
                        </a:spcBef>
                        <a:spcAft>
                          <a:spcPts val="0"/>
                        </a:spcAft>
                        <a:buNone/>
                      </a:pPr>
                      <a:r>
                        <a:rPr b="0" i="0" lang="en-US" sz="1100" u="none" cap="none" strike="noStrike">
                          <a:solidFill>
                            <a:srgbClr val="000000"/>
                          </a:solidFill>
                          <a:latin typeface="Times New Roman"/>
                          <a:ea typeface="Times New Roman"/>
                          <a:cs typeface="Times New Roman"/>
                          <a:sym typeface="Times New Roman"/>
                        </a:rPr>
                        <a:t>2017</a:t>
                      </a:r>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Collaboration Planet Inc.</a:t>
                      </a:r>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Running a tutoring school specializing in rural areas with a small market size. The company utilizes idle space in the community, such as temples and shrines and community association meeting halls, and offers instruction centered on e-learning. </a:t>
                      </a:r>
                      <a:endParaRPr/>
                    </a:p>
                  </a:txBody>
                  <a:tcPr marT="5000" marB="0" marR="5000" marL="5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education, local</a:t>
                      </a:r>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457425">
                <a:tc vMerge="1"/>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NPO AfriMedico</a:t>
                      </a:r>
                      <a:endParaRPr b="0" i="0" sz="1200" u="none" cap="none" strike="noStrike">
                        <a:solidFill>
                          <a:srgbClr val="000000"/>
                        </a:solidFill>
                        <a:latin typeface="Times New Roman"/>
                        <a:ea typeface="Times New Roman"/>
                        <a:cs typeface="Times New Roman"/>
                        <a:sym typeface="Times New Roman"/>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Converting the Japanese "leftover medicine" system into a business model utilizing IT, such as data management through IoT and electronic payment, and developing it in the African market. </a:t>
                      </a:r>
                      <a:endParaRPr/>
                    </a:p>
                  </a:txBody>
                  <a:tcPr marT="5000" marB="0" marR="5000" marL="5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medeical care, transfer </a:t>
                      </a:r>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550500">
                <a:tc vMerge="1"/>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Cancer Parents Incorporated Association</a:t>
                      </a:r>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A network of cancer patients with small children. Strengthening connections among patients across regions by utilizing social media. It also provides employment support for cancer patients. </a:t>
                      </a:r>
                      <a:endParaRPr/>
                    </a:p>
                  </a:txBody>
                  <a:tcPr marT="5000" marB="0" marR="5000" marL="5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cancer care, employment</a:t>
                      </a:r>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609525">
                <a:tc rowSpan="3">
                  <a:txBody>
                    <a:bodyPr/>
                    <a:lstStyle/>
                    <a:p>
                      <a:pPr indent="0" lvl="0" marL="0" marR="0" rtl="0" algn="ctr">
                        <a:spcBef>
                          <a:spcPts val="0"/>
                        </a:spcBef>
                        <a:spcAft>
                          <a:spcPts val="0"/>
                        </a:spcAft>
                        <a:buNone/>
                      </a:pPr>
                      <a:r>
                        <a:rPr b="0" i="0" lang="en-US" sz="1100" u="none" cap="none" strike="noStrike">
                          <a:solidFill>
                            <a:srgbClr val="000000"/>
                          </a:solidFill>
                          <a:latin typeface="Times New Roman"/>
                          <a:ea typeface="Times New Roman"/>
                          <a:cs typeface="Times New Roman"/>
                          <a:sym typeface="Times New Roman"/>
                        </a:rPr>
                        <a:t>2018</a:t>
                      </a:r>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miup Inc.</a:t>
                      </a:r>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In Bangladesh, where medical infrastructure is inadequate, the company uses artificial intelligence (AI) to analyze medical examination information data obtained through the use of information technology (IT) to provide inexpensive health checkups and telemedicine services.</a:t>
                      </a:r>
                      <a:endParaRPr/>
                    </a:p>
                  </a:txBody>
                  <a:tcPr marT="5000" marB="0" marR="5000" marL="5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medeical care, transfer , AI</a:t>
                      </a:r>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553400">
                <a:tc vMerge="1"/>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General Incorporated Association RAC</a:t>
                      </a:r>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For children who have difficulty living with their families due to abuse or economic reasons, we practice community-wide promotion of short-term foster care programs and short-stay cooperative families. Prevent minor abuse from becoming serious. </a:t>
                      </a:r>
                      <a:endParaRPr/>
                    </a:p>
                  </a:txBody>
                  <a:tcPr marT="5000" marB="0" marR="5000" marL="5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child care</a:t>
                      </a:r>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735950">
                <a:tc vMerge="1"/>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Otetsudabi Corporation</a:t>
                      </a:r>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Provides a service that matches the needs of young people who want to go to an unfamiliar area with the needs of the community, which is suffering from a shortage of labor and PR. Satisfy the short-term employment needs of the region and at the same time, disseminate the attractiveness of the region through the diffusion of information by young people</a:t>
                      </a:r>
                      <a:endParaRPr/>
                    </a:p>
                  </a:txBody>
                  <a:tcPr marT="5000" marB="0" marR="5000" marL="5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employment, matching, regional revitalizing</a:t>
                      </a:r>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553400">
                <a:tc rowSpan="4">
                  <a:txBody>
                    <a:bodyPr/>
                    <a:lstStyle/>
                    <a:p>
                      <a:pPr indent="0" lvl="0" marL="0" marR="0" rtl="0" algn="ctr">
                        <a:spcBef>
                          <a:spcPts val="0"/>
                        </a:spcBef>
                        <a:spcAft>
                          <a:spcPts val="0"/>
                        </a:spcAft>
                        <a:buNone/>
                      </a:pPr>
                      <a:r>
                        <a:rPr b="0" i="0" lang="en-US" sz="1100" u="none" cap="none" strike="noStrike">
                          <a:solidFill>
                            <a:srgbClr val="000000"/>
                          </a:solidFill>
                          <a:latin typeface="Times New Roman"/>
                          <a:ea typeface="Times New Roman"/>
                          <a:cs typeface="Times New Roman"/>
                          <a:sym typeface="Times New Roman"/>
                        </a:rPr>
                        <a:t>2019</a:t>
                      </a:r>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Link Rougeon Co.</a:t>
                      </a:r>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Developing a distribution business that provides weekly deliveries of food and daily necessities to small stores in Myanmar that are having problems procuring goods</a:t>
                      </a:r>
                      <a:endParaRPr/>
                    </a:p>
                  </a:txBody>
                  <a:tcPr marT="5000" marB="0" marR="5000" marL="5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myanmar small business support </a:t>
                      </a:r>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370850">
                <a:tc vMerge="1"/>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Shukuru Cube Japon Co.</a:t>
                      </a:r>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Providing inexpensive generators with Wi-Fi to un-electrified areas in Senegal with the Senegalese Ministry of Health. </a:t>
                      </a:r>
                      <a:endParaRPr/>
                    </a:p>
                  </a:txBody>
                  <a:tcPr marT="5000" marB="0" marR="5000" marL="5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health care, technology</a:t>
                      </a:r>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457425">
                <a:tc vMerge="1"/>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Vivola</a:t>
                      </a:r>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Collected quantitative information on infertility patients. Connecting homogeneous users to form communities that deliver the best information to each patient.</a:t>
                      </a:r>
                      <a:endParaRPr/>
                    </a:p>
                  </a:txBody>
                  <a:tcPr marT="5000" marB="0" marR="5000" marL="5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 infertility patients care</a:t>
                      </a:r>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457425">
                <a:tc vMerge="1"/>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Restore Livelihoods (Student Division)</a:t>
                      </a:r>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Issue and circulate unique "Mamena bills" to express gratitude, and rebuild human connections within the community that have become thin with the aging of the population. </a:t>
                      </a:r>
                      <a:endParaRPr/>
                    </a:p>
                  </a:txBody>
                  <a:tcPr marT="5000" marB="0" marR="5000" marL="50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community re-development</a:t>
                      </a:r>
                      <a:endParaRPr/>
                    </a:p>
                  </a:txBody>
                  <a:tcPr marT="5000" marB="0" marR="5000" marL="50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bl>
          </a:graphicData>
        </a:graphic>
      </p:graphicFrame>
      <p:sp>
        <p:nvSpPr>
          <p:cNvPr id="193" name="Google Shape;193;p12"/>
          <p:cNvSpPr txBox="1"/>
          <p:nvPr>
            <p:ph idx="12" type="sldNum"/>
          </p:nvPr>
        </p:nvSpPr>
        <p:spPr>
          <a:xfrm>
            <a:off x="9303798" y="639673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graphicFrame>
        <p:nvGraphicFramePr>
          <p:cNvPr id="199" name="Google Shape;199;p13"/>
          <p:cNvGraphicFramePr/>
          <p:nvPr/>
        </p:nvGraphicFramePr>
        <p:xfrm>
          <a:off x="673962" y="290324"/>
          <a:ext cx="3000000" cy="3000000"/>
        </p:xfrm>
        <a:graphic>
          <a:graphicData uri="http://schemas.openxmlformats.org/drawingml/2006/table">
            <a:tbl>
              <a:tblPr>
                <a:noFill/>
                <a:tableStyleId>{F8F4F08B-D4C8-4838-A4A6-5905E3CB5956}</a:tableStyleId>
              </a:tblPr>
              <a:tblGrid>
                <a:gridCol w="628350"/>
                <a:gridCol w="1653950"/>
                <a:gridCol w="5868150"/>
                <a:gridCol w="2183900"/>
              </a:tblGrid>
              <a:tr h="621700">
                <a:tc rowSpan="4">
                  <a:txBody>
                    <a:bodyPr/>
                    <a:lstStyle/>
                    <a:p>
                      <a:pPr indent="0" lvl="0" marL="0" marR="0" rtl="0" algn="ctr">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2020</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Manasa Mora</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Simultaneously addressing two social issues, women's empowerment and malaria reduction, through laundry services in Madagascar. </a:t>
                      </a:r>
                      <a:endParaRPr/>
                    </a:p>
                  </a:txBody>
                  <a:tcPr marT="6300" marB="0" marR="6300" marL="63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women's empowerment, health care</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691650">
                <a:tc vMerge="1"/>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Tsunagari Music Lab.</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Delivering music lessons nationwide to foster confidence in children with developmental disabilities. Supporting children's challenges by providing tailor-made programs according to each student's developmental stage and interests.</a:t>
                      </a:r>
                      <a:endParaRPr/>
                    </a:p>
                  </a:txBody>
                  <a:tcPr marT="6300" marB="0" marR="6300" marL="63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chlid care</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418100">
                <a:tc vMerge="1"/>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AGRIST Corporation</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Solving the labor shortage in agriculture with AI and harvesting robots. -Co-creation of a social system to invest in agriculture.</a:t>
                      </a:r>
                      <a:endParaRPr/>
                    </a:p>
                  </a:txBody>
                  <a:tcPr marT="6300" marB="0" marR="6300" marL="63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agriculture, AI</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411875">
                <a:tc vMerge="1"/>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Sustainable Game (Student Division)</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Flare -an online platform for next generation co-creation and education in ESG business-.</a:t>
                      </a:r>
                      <a:endParaRPr/>
                    </a:p>
                  </a:txBody>
                  <a:tcPr marT="6300" marB="0" marR="6300" marL="63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education, platform</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418100">
                <a:tc rowSpan="4">
                  <a:txBody>
                    <a:bodyPr/>
                    <a:lstStyle/>
                    <a:p>
                      <a:pPr indent="0" lvl="0" marL="0" marR="0" rtl="0" algn="ctr">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2021</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Shibuya Kyoiku Gakuen Shibuya High School Freshman</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Let's Make KAKEIBO for the Earth!</a:t>
                      </a:r>
                      <a:br>
                        <a:rPr b="0" i="0" lang="en-US" sz="1400" u="none" cap="none" strike="noStrike">
                          <a:solidFill>
                            <a:srgbClr val="000000"/>
                          </a:solidFill>
                          <a:latin typeface="Times New Roman"/>
                          <a:ea typeface="Times New Roman"/>
                          <a:cs typeface="Times New Roman"/>
                          <a:sym typeface="Times New Roman"/>
                        </a:rPr>
                      </a:br>
                      <a:r>
                        <a:rPr b="0" i="0" lang="en-US" sz="1400" u="none" cap="none" strike="noStrike">
                          <a:solidFill>
                            <a:srgbClr val="000000"/>
                          </a:solidFill>
                          <a:latin typeface="Times New Roman"/>
                          <a:ea typeface="Times New Roman"/>
                          <a:cs typeface="Times New Roman"/>
                          <a:sym typeface="Times New Roman"/>
                        </a:rPr>
                        <a:t> an application from high school students to record CO2 emissions in a fun way.</a:t>
                      </a:r>
                      <a:endParaRPr/>
                    </a:p>
                  </a:txBody>
                  <a:tcPr marT="6300" marB="0" marR="6300" marL="63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environment, App.</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554875">
                <a:tc vMerge="1"/>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HelloWorld Inc.</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Realize a society where it is normal to have friends in one country each around the world. Around the World in Your Town! Study Abroad in the City" and "World Classroom," which connects classrooms around the world.</a:t>
                      </a:r>
                      <a:endParaRPr/>
                    </a:p>
                  </a:txBody>
                  <a:tcPr marT="6300" marB="0" marR="6300" marL="63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education, network</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582850">
                <a:tc vMerge="1"/>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Kizuna</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Digital platform for valorizing forests. A digital platform that connects forest owners and forestry cooperatives to realize appropriate management of forests for sustainable CO2 absorption.</a:t>
                      </a:r>
                      <a:endParaRPr/>
                    </a:p>
                  </a:txBody>
                  <a:tcPr marT="6300" marB="0" marR="6300" marL="63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digital platform, forest</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411875">
                <a:tc vMerge="1"/>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musbun (Student Division)</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Information site connecting students and welfare</a:t>
                      </a:r>
                      <a:endParaRPr/>
                    </a:p>
                  </a:txBody>
                  <a:tcPr marT="6300" marB="0" marR="6300" marL="63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learning</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418100">
                <a:tc rowSpan="3">
                  <a:txBody>
                    <a:bodyPr/>
                    <a:lstStyle/>
                    <a:p>
                      <a:pPr indent="0" lvl="0" marL="0" marR="0" rtl="0" algn="ctr">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2022</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Pirika Corporation</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Promotion and recycling of sustainable cleanup activities involving local governments and private companies through visualization of naturally occurring waste</a:t>
                      </a:r>
                      <a:endParaRPr/>
                    </a:p>
                  </a:txBody>
                  <a:tcPr marT="6300" marB="0" marR="6300" marL="63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environment, cleanup</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418100">
                <a:tc vMerge="1"/>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On-Co Corporation</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Sakasama Real Estate," which solves the problem of vacant houses by making tenants visible</a:t>
                      </a:r>
                      <a:br>
                        <a:rPr b="0" i="0" lang="en-US" sz="1400" u="none" cap="none" strike="noStrike">
                          <a:solidFill>
                            <a:srgbClr val="000000"/>
                          </a:solidFill>
                          <a:latin typeface="Times New Roman"/>
                          <a:ea typeface="Times New Roman"/>
                          <a:cs typeface="Times New Roman"/>
                          <a:sym typeface="Times New Roman"/>
                        </a:rPr>
                      </a:br>
                      <a:endParaRPr b="0" i="0" sz="1400" u="none" cap="none" strike="noStrike">
                        <a:solidFill>
                          <a:srgbClr val="000000"/>
                        </a:solidFill>
                        <a:latin typeface="Times New Roman"/>
                        <a:ea typeface="Times New Roman"/>
                        <a:cs typeface="Times New Roman"/>
                        <a:sym typeface="Times New Roman"/>
                      </a:endParaRPr>
                    </a:p>
                  </a:txBody>
                  <a:tcPr marT="6300" marB="0" marR="6300" marL="63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vacant house</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r h="418100">
                <a:tc vMerge="1"/>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Dots for Inc.</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Smart Village" project that digitizes rural Africa at an overwhelmingly low cost and utilizes the resulting behavioral data of rural residents</a:t>
                      </a:r>
                      <a:endParaRPr/>
                    </a:p>
                  </a:txBody>
                  <a:tcPr marT="6300" marB="0" marR="6300" marL="630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cap="none" strike="noStrike">
                          <a:solidFill>
                            <a:srgbClr val="000000"/>
                          </a:solidFill>
                          <a:latin typeface="Times New Roman"/>
                          <a:ea typeface="Times New Roman"/>
                          <a:cs typeface="Times New Roman"/>
                          <a:sym typeface="Times New Roman"/>
                        </a:rPr>
                        <a:t>smart village</a:t>
                      </a:r>
                      <a:endParaRPr/>
                    </a:p>
                  </a:txBody>
                  <a:tcPr marT="6300" marB="0" marR="6300" marL="630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r>
            </a:tbl>
          </a:graphicData>
        </a:graphic>
      </p:graphicFrame>
      <p:sp>
        <p:nvSpPr>
          <p:cNvPr id="200" name="Google Shape;200;p13"/>
          <p:cNvSpPr txBox="1"/>
          <p:nvPr>
            <p:ph idx="12" type="sldNum"/>
          </p:nvPr>
        </p:nvSpPr>
        <p:spPr>
          <a:xfrm>
            <a:off x="8868053" y="6202551"/>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14"/>
          <p:cNvSpPr txBox="1"/>
          <p:nvPr>
            <p:ph type="title"/>
          </p:nvPr>
        </p:nvSpPr>
        <p:spPr>
          <a:xfrm>
            <a:off x="678402" y="415277"/>
            <a:ext cx="10515600" cy="53152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600"/>
              <a:buFont typeface="Times New Roman"/>
              <a:buNone/>
            </a:pPr>
            <a:r>
              <a:rPr lang="en-US" sz="3600">
                <a:latin typeface="Times New Roman"/>
                <a:ea typeface="Times New Roman"/>
                <a:cs typeface="Times New Roman"/>
                <a:sym typeface="Times New Roman"/>
              </a:rPr>
              <a:t>Some findings</a:t>
            </a:r>
            <a:endParaRPr sz="3600"/>
          </a:p>
        </p:txBody>
      </p:sp>
      <p:sp>
        <p:nvSpPr>
          <p:cNvPr id="207" name="Google Shape;207;p14"/>
          <p:cNvSpPr txBox="1"/>
          <p:nvPr>
            <p:ph idx="1" type="body"/>
          </p:nvPr>
        </p:nvSpPr>
        <p:spPr>
          <a:xfrm>
            <a:off x="838200" y="1585928"/>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latin typeface="Times New Roman"/>
                <a:ea typeface="Times New Roman"/>
                <a:cs typeface="Times New Roman"/>
                <a:sym typeface="Times New Roman"/>
              </a:rPr>
              <a:t>2016~Recent</a:t>
            </a:r>
            <a:endParaRPr/>
          </a:p>
          <a:p>
            <a:pPr indent="-228600" lvl="1" marL="685800" rtl="0" algn="l">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The social sector has expanded. </a:t>
            </a:r>
            <a:endParaRPr/>
          </a:p>
          <a:p>
            <a:pPr indent="-228600" lvl="2" marL="1143000" rtl="0" algn="l">
              <a:lnSpc>
                <a:spcPct val="90000"/>
              </a:lnSpc>
              <a:spcBef>
                <a:spcPts val="500"/>
              </a:spcBef>
              <a:spcAft>
                <a:spcPts val="0"/>
              </a:spcAft>
              <a:buClr>
                <a:schemeClr val="dk1"/>
              </a:buClr>
              <a:buSzPts val="2000"/>
              <a:buChar char="•"/>
            </a:pPr>
            <a:r>
              <a:rPr lang="en-US">
                <a:latin typeface="Times New Roman"/>
                <a:ea typeface="Times New Roman"/>
                <a:cs typeface="Times New Roman"/>
                <a:sym typeface="Times New Roman"/>
              </a:rPr>
              <a:t>The younger generation became committed to the future and tackled social issues.</a:t>
            </a:r>
            <a:endParaRPr/>
          </a:p>
          <a:p>
            <a:pPr indent="-228600" lvl="2" marL="1143000" rtl="0" algn="l">
              <a:lnSpc>
                <a:spcPct val="90000"/>
              </a:lnSpc>
              <a:spcBef>
                <a:spcPts val="500"/>
              </a:spcBef>
              <a:spcAft>
                <a:spcPts val="0"/>
              </a:spcAft>
              <a:buClr>
                <a:schemeClr val="dk1"/>
              </a:buClr>
              <a:buSzPts val="2000"/>
              <a:buChar char="•"/>
            </a:pPr>
            <a:r>
              <a:rPr lang="en-US">
                <a:latin typeface="Times New Roman"/>
                <a:ea typeface="Times New Roman"/>
                <a:cs typeface="Times New Roman"/>
                <a:sym typeface="Times New Roman"/>
              </a:rPr>
              <a:t>Collaboration has expanded.</a:t>
            </a:r>
            <a:endParaRPr/>
          </a:p>
          <a:p>
            <a:pPr indent="-228600" lvl="2" marL="1143000" rtl="0" algn="l">
              <a:lnSpc>
                <a:spcPct val="90000"/>
              </a:lnSpc>
              <a:spcBef>
                <a:spcPts val="500"/>
              </a:spcBef>
              <a:spcAft>
                <a:spcPts val="0"/>
              </a:spcAft>
              <a:buClr>
                <a:schemeClr val="dk1"/>
              </a:buClr>
              <a:buSzPts val="2000"/>
              <a:buChar char="•"/>
            </a:pPr>
            <a:r>
              <a:rPr lang="en-US">
                <a:latin typeface="Times New Roman"/>
                <a:ea typeface="Times New Roman"/>
                <a:cs typeface="Times New Roman"/>
                <a:sym typeface="Times New Roman"/>
              </a:rPr>
              <a:t>Intermediate organizations have increased.</a:t>
            </a:r>
            <a:endParaRPr/>
          </a:p>
          <a:p>
            <a:pPr indent="-228600" lvl="2" marL="1143000" rtl="0" algn="l">
              <a:lnSpc>
                <a:spcPct val="90000"/>
              </a:lnSpc>
              <a:spcBef>
                <a:spcPts val="500"/>
              </a:spcBef>
              <a:spcAft>
                <a:spcPts val="0"/>
              </a:spcAft>
              <a:buClr>
                <a:schemeClr val="dk1"/>
              </a:buClr>
              <a:buSzPts val="2000"/>
              <a:buChar char="•"/>
            </a:pPr>
            <a:r>
              <a:rPr lang="en-US">
                <a:latin typeface="Times New Roman"/>
                <a:ea typeface="Times New Roman"/>
                <a:cs typeface="Times New Roman"/>
                <a:sym typeface="Times New Roman"/>
              </a:rPr>
              <a:t>Resource flows have become stronger than before.</a:t>
            </a:r>
            <a:endParaRPr/>
          </a:p>
          <a:p>
            <a:pPr indent="-228600" lvl="2" marL="1143000" rtl="0" algn="l">
              <a:lnSpc>
                <a:spcPct val="90000"/>
              </a:lnSpc>
              <a:spcBef>
                <a:spcPts val="500"/>
              </a:spcBef>
              <a:spcAft>
                <a:spcPts val="0"/>
              </a:spcAft>
              <a:buClr>
                <a:schemeClr val="dk1"/>
              </a:buClr>
              <a:buSzPts val="2000"/>
              <a:buChar char="•"/>
            </a:pPr>
            <a:r>
              <a:rPr lang="en-US">
                <a:latin typeface="Times New Roman"/>
                <a:ea typeface="Times New Roman"/>
                <a:cs typeface="Times New Roman"/>
                <a:sym typeface="Times New Roman"/>
              </a:rPr>
              <a:t>Matching and technology transfer have been promoted in recent years.</a:t>
            </a:r>
            <a:endParaRPr/>
          </a:p>
          <a:p>
            <a:pPr indent="-101600" lvl="2" marL="1143000" rtl="0" algn="l">
              <a:lnSpc>
                <a:spcPct val="90000"/>
              </a:lnSpc>
              <a:spcBef>
                <a:spcPts val="500"/>
              </a:spcBef>
              <a:spcAft>
                <a:spcPts val="0"/>
              </a:spcAft>
              <a:buClr>
                <a:schemeClr val="dk1"/>
              </a:buClr>
              <a:buSzPts val="2000"/>
              <a:buNone/>
            </a:pPr>
            <a:r>
              <a:t/>
            </a:r>
            <a:endParaRPr>
              <a:latin typeface="Times New Roman"/>
              <a:ea typeface="Times New Roman"/>
              <a:cs typeface="Times New Roman"/>
              <a:sym typeface="Times New Roman"/>
            </a:endParaRPr>
          </a:p>
          <a:p>
            <a:pPr indent="-228600" lvl="1" marL="685800" rtl="0" algn="l">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The social system has created by the government and business.</a:t>
            </a:r>
            <a:endParaRPr/>
          </a:p>
          <a:p>
            <a:pPr indent="-228600" lvl="2" marL="1143000" rtl="0" algn="l">
              <a:lnSpc>
                <a:spcPct val="90000"/>
              </a:lnSpc>
              <a:spcBef>
                <a:spcPts val="500"/>
              </a:spcBef>
              <a:spcAft>
                <a:spcPts val="0"/>
              </a:spcAft>
              <a:buClr>
                <a:schemeClr val="dk1"/>
              </a:buClr>
              <a:buSzPts val="2000"/>
              <a:buChar char="•"/>
            </a:pPr>
            <a:r>
              <a:rPr lang="en-US">
                <a:latin typeface="Times New Roman"/>
                <a:ea typeface="Times New Roman"/>
                <a:cs typeface="Times New Roman"/>
                <a:sym typeface="Times New Roman"/>
              </a:rPr>
              <a:t>Increased attention to outcomes and their measurement</a:t>
            </a:r>
            <a:endParaRPr/>
          </a:p>
          <a:p>
            <a:pPr indent="-76200" lvl="1" marL="685800" rtl="0" algn="l">
              <a:lnSpc>
                <a:spcPct val="90000"/>
              </a:lnSpc>
              <a:spcBef>
                <a:spcPts val="500"/>
              </a:spcBef>
              <a:spcAft>
                <a:spcPts val="0"/>
              </a:spcAft>
              <a:buClr>
                <a:schemeClr val="dk1"/>
              </a:buClr>
              <a:buSzPts val="2400"/>
              <a:buNone/>
            </a:pPr>
            <a:r>
              <a:t/>
            </a:r>
            <a:endParaRPr>
              <a:latin typeface="Times New Roman"/>
              <a:ea typeface="Times New Roman"/>
              <a:cs typeface="Times New Roman"/>
              <a:sym typeface="Times New Roman"/>
            </a:endParaRPr>
          </a:p>
        </p:txBody>
      </p:sp>
      <p:sp>
        <p:nvSpPr>
          <p:cNvPr id="208" name="Google Shape;20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15"/>
          <p:cNvSpPr txBox="1"/>
          <p:nvPr>
            <p:ph idx="4294967295" type="body"/>
          </p:nvPr>
        </p:nvSpPr>
        <p:spPr>
          <a:xfrm>
            <a:off x="335429" y="4767308"/>
            <a:ext cx="3003259" cy="1401265"/>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000"/>
              <a:buChar char="•"/>
            </a:pPr>
            <a:r>
              <a:rPr lang="en-US" sz="2000">
                <a:latin typeface="Times New Roman"/>
                <a:ea typeface="Times New Roman"/>
                <a:cs typeface="Times New Roman"/>
                <a:sym typeface="Times New Roman"/>
              </a:rPr>
              <a:t>Using google scholars</a:t>
            </a:r>
            <a:endParaRPr/>
          </a:p>
          <a:p>
            <a:pPr indent="-228600" lvl="0" marL="228600" rtl="0" algn="l">
              <a:lnSpc>
                <a:spcPct val="90000"/>
              </a:lnSpc>
              <a:spcBef>
                <a:spcPts val="1000"/>
              </a:spcBef>
              <a:spcAft>
                <a:spcPts val="0"/>
              </a:spcAft>
              <a:buClr>
                <a:schemeClr val="dk1"/>
              </a:buClr>
              <a:buSzPts val="2000"/>
              <a:buChar char="•"/>
            </a:pPr>
            <a:r>
              <a:rPr lang="en-US" sz="2000">
                <a:latin typeface="Times New Roman"/>
                <a:ea typeface="Times New Roman"/>
                <a:cs typeface="Times New Roman"/>
                <a:sym typeface="Times New Roman"/>
              </a:rPr>
              <a:t>Upward slope</a:t>
            </a:r>
            <a:endParaRPr sz="2000">
              <a:latin typeface="Times New Roman"/>
              <a:ea typeface="Times New Roman"/>
              <a:cs typeface="Times New Roman"/>
              <a:sym typeface="Times New Roman"/>
            </a:endParaRPr>
          </a:p>
        </p:txBody>
      </p:sp>
      <p:graphicFrame>
        <p:nvGraphicFramePr>
          <p:cNvPr id="215" name="Google Shape;215;p15"/>
          <p:cNvGraphicFramePr/>
          <p:nvPr/>
        </p:nvGraphicFramePr>
        <p:xfrm>
          <a:off x="3573711" y="922788"/>
          <a:ext cx="7780090" cy="5570086"/>
        </p:xfrm>
        <a:graphic>
          <a:graphicData uri="http://schemas.openxmlformats.org/drawingml/2006/chart">
            <c:chart r:id="rId3"/>
          </a:graphicData>
        </a:graphic>
      </p:graphicFrame>
      <p:sp>
        <p:nvSpPr>
          <p:cNvPr id="216" name="Google Shape;216;p15"/>
          <p:cNvSpPr txBox="1"/>
          <p:nvPr>
            <p:ph type="title"/>
          </p:nvPr>
        </p:nvSpPr>
        <p:spPr>
          <a:xfrm>
            <a:off x="838200" y="365125"/>
            <a:ext cx="10515600" cy="70643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Times New Roman"/>
              <a:buNone/>
            </a:pPr>
            <a:r>
              <a:rPr lang="en-US" sz="3200">
                <a:latin typeface="Times New Roman"/>
                <a:ea typeface="Times New Roman"/>
                <a:cs typeface="Times New Roman"/>
                <a:sym typeface="Times New Roman"/>
              </a:rPr>
              <a:t>3, What is the background of the social issue?</a:t>
            </a:r>
            <a:br>
              <a:rPr lang="en-US" sz="3200">
                <a:latin typeface="Times New Roman"/>
                <a:ea typeface="Times New Roman"/>
                <a:cs typeface="Times New Roman"/>
                <a:sym typeface="Times New Roman"/>
              </a:rPr>
            </a:br>
            <a:endParaRPr sz="3200">
              <a:latin typeface="Times New Roman"/>
              <a:ea typeface="Times New Roman"/>
              <a:cs typeface="Times New Roman"/>
              <a:sym typeface="Times New Roman"/>
            </a:endParaRPr>
          </a:p>
        </p:txBody>
      </p:sp>
      <p:sp>
        <p:nvSpPr>
          <p:cNvPr id="217" name="Google Shape;217;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16"/>
          <p:cNvSpPr txBox="1"/>
          <p:nvPr>
            <p:ph type="title"/>
          </p:nvPr>
        </p:nvSpPr>
        <p:spPr>
          <a:xfrm>
            <a:off x="61655" y="1872781"/>
            <a:ext cx="4883207" cy="515719"/>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2000"/>
              <a:buFont typeface="Times New Roman"/>
              <a:buNone/>
            </a:pPr>
            <a:r>
              <a:rPr lang="en-US" sz="2000">
                <a:latin typeface="Times New Roman"/>
                <a:ea typeface="Times New Roman"/>
                <a:cs typeface="Times New Roman"/>
                <a:sym typeface="Times New Roman"/>
              </a:rPr>
              <a:t>Survey on Citizens' Contributions to Society </a:t>
            </a:r>
            <a:r>
              <a:rPr lang="en-US" sz="1600">
                <a:latin typeface="Times New Roman"/>
                <a:ea typeface="Times New Roman"/>
                <a:cs typeface="Times New Roman"/>
                <a:sym typeface="Times New Roman"/>
              </a:rPr>
              <a:t>the cabinet office</a:t>
            </a:r>
            <a:endParaRPr sz="2000">
              <a:latin typeface="Times New Roman"/>
              <a:ea typeface="Times New Roman"/>
              <a:cs typeface="Times New Roman"/>
              <a:sym typeface="Times New Roman"/>
            </a:endParaRPr>
          </a:p>
        </p:txBody>
      </p:sp>
      <p:sp>
        <p:nvSpPr>
          <p:cNvPr id="224" name="Google Shape;224;p16"/>
          <p:cNvSpPr txBox="1"/>
          <p:nvPr/>
        </p:nvSpPr>
        <p:spPr>
          <a:xfrm>
            <a:off x="838200" y="365125"/>
            <a:ext cx="10515600" cy="706438"/>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3200"/>
              <a:buFont typeface="Times New Roman"/>
              <a:buNone/>
            </a:pPr>
            <a:r>
              <a:rPr b="0" i="0" lang="en-US" sz="3200" u="none" cap="none" strike="noStrike">
                <a:solidFill>
                  <a:schemeClr val="dk1"/>
                </a:solidFill>
                <a:latin typeface="Times New Roman"/>
                <a:ea typeface="Times New Roman"/>
                <a:cs typeface="Times New Roman"/>
                <a:sym typeface="Times New Roman"/>
              </a:rPr>
              <a:t>3, What is the background of the social issue?</a:t>
            </a:r>
            <a:br>
              <a:rPr b="0" i="0" lang="en-US" sz="3200" u="none" cap="none" strike="noStrike">
                <a:solidFill>
                  <a:schemeClr val="dk1"/>
                </a:solidFill>
                <a:latin typeface="Times New Roman"/>
                <a:ea typeface="Times New Roman"/>
                <a:cs typeface="Times New Roman"/>
                <a:sym typeface="Times New Roman"/>
              </a:rPr>
            </a:br>
            <a:endParaRPr b="0" i="0" sz="3200" u="none" cap="none" strike="noStrike">
              <a:solidFill>
                <a:schemeClr val="dk1"/>
              </a:solidFill>
              <a:latin typeface="Times New Roman"/>
              <a:ea typeface="Times New Roman"/>
              <a:cs typeface="Times New Roman"/>
              <a:sym typeface="Times New Roman"/>
            </a:endParaRPr>
          </a:p>
        </p:txBody>
      </p:sp>
      <p:graphicFrame>
        <p:nvGraphicFramePr>
          <p:cNvPr id="225" name="Google Shape;225;p16"/>
          <p:cNvGraphicFramePr/>
          <p:nvPr/>
        </p:nvGraphicFramePr>
        <p:xfrm>
          <a:off x="228295" y="2823099"/>
          <a:ext cx="5320249" cy="3634722"/>
        </p:xfrm>
        <a:graphic>
          <a:graphicData uri="http://schemas.openxmlformats.org/drawingml/2006/chart">
            <c:chart r:id="rId3"/>
          </a:graphicData>
        </a:graphic>
      </p:graphicFrame>
      <p:sp>
        <p:nvSpPr>
          <p:cNvPr id="226" name="Google Shape;226;p16"/>
          <p:cNvSpPr txBox="1"/>
          <p:nvPr/>
        </p:nvSpPr>
        <p:spPr>
          <a:xfrm>
            <a:off x="5779364" y="1809008"/>
            <a:ext cx="6350982" cy="515719"/>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2000"/>
              <a:buFont typeface="Times New Roman"/>
              <a:buNone/>
            </a:pPr>
            <a:r>
              <a:rPr b="0" i="0" lang="en-US" sz="2000" u="none" cap="none" strike="noStrike">
                <a:solidFill>
                  <a:schemeClr val="dk1"/>
                </a:solidFill>
                <a:latin typeface="Times New Roman"/>
                <a:ea typeface="Times New Roman"/>
                <a:cs typeface="Times New Roman"/>
                <a:sym typeface="Times New Roman"/>
              </a:rPr>
              <a:t>Public Opinion Poll on Social Consciousness/ </a:t>
            </a:r>
            <a:r>
              <a:rPr b="0" i="0" lang="en-US" sz="1600" u="none" cap="none" strike="noStrike">
                <a:solidFill>
                  <a:schemeClr val="dk1"/>
                </a:solidFill>
                <a:latin typeface="Times New Roman"/>
                <a:ea typeface="Times New Roman"/>
                <a:cs typeface="Times New Roman"/>
                <a:sym typeface="Times New Roman"/>
              </a:rPr>
              <a:t>the</a:t>
            </a:r>
            <a:r>
              <a:rPr b="0" i="0" lang="en-US" sz="2000" u="none" cap="none" strike="noStrike">
                <a:solidFill>
                  <a:schemeClr val="dk1"/>
                </a:solidFill>
                <a:latin typeface="Times New Roman"/>
                <a:ea typeface="Times New Roman"/>
                <a:cs typeface="Times New Roman"/>
                <a:sym typeface="Times New Roman"/>
              </a:rPr>
              <a:t> </a:t>
            </a:r>
            <a:r>
              <a:rPr b="0" i="0" lang="en-US" sz="1600" u="none" cap="none" strike="noStrike">
                <a:solidFill>
                  <a:schemeClr val="dk1"/>
                </a:solidFill>
                <a:latin typeface="Times New Roman"/>
                <a:ea typeface="Times New Roman"/>
                <a:cs typeface="Times New Roman"/>
                <a:sym typeface="Times New Roman"/>
              </a:rPr>
              <a:t>cabinet office</a:t>
            </a:r>
            <a:endParaRPr b="0" i="0" sz="2000" u="none" cap="none" strike="noStrike">
              <a:solidFill>
                <a:schemeClr val="dk1"/>
              </a:solidFill>
              <a:latin typeface="Times New Roman"/>
              <a:ea typeface="Times New Roman"/>
              <a:cs typeface="Times New Roman"/>
              <a:sym typeface="Times New Roman"/>
            </a:endParaRPr>
          </a:p>
        </p:txBody>
      </p:sp>
      <p:sp>
        <p:nvSpPr>
          <p:cNvPr id="227" name="Google Shape;227;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id="228" name="Google Shape;228;p16"/>
          <p:cNvPicPr preferRelativeResize="0"/>
          <p:nvPr/>
        </p:nvPicPr>
        <p:blipFill rotWithShape="1">
          <a:blip r:embed="rId4">
            <a:alphaModFix/>
          </a:blip>
          <a:srcRect b="0" l="0" r="0" t="0"/>
          <a:stretch/>
        </p:blipFill>
        <p:spPr>
          <a:xfrm>
            <a:off x="5779363" y="2539884"/>
            <a:ext cx="6285119" cy="3917937"/>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17"/>
          <p:cNvSpPr txBox="1"/>
          <p:nvPr>
            <p:ph type="title"/>
          </p:nvPr>
        </p:nvSpPr>
        <p:spPr>
          <a:xfrm>
            <a:off x="200636" y="591628"/>
            <a:ext cx="5134844" cy="50733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Times New Roman"/>
              <a:buNone/>
            </a:pPr>
            <a:r>
              <a:rPr lang="en-US" sz="2800">
                <a:latin typeface="Times New Roman"/>
                <a:ea typeface="Times New Roman"/>
                <a:cs typeface="Times New Roman"/>
                <a:sym typeface="Times New Roman"/>
              </a:rPr>
              <a:t>International Comparative Study on the Lives and Attitudes of the Elderly</a:t>
            </a:r>
            <a:endParaRPr sz="2800">
              <a:latin typeface="Times New Roman"/>
              <a:ea typeface="Times New Roman"/>
              <a:cs typeface="Times New Roman"/>
              <a:sym typeface="Times New Roman"/>
            </a:endParaRPr>
          </a:p>
        </p:txBody>
      </p:sp>
      <p:graphicFrame>
        <p:nvGraphicFramePr>
          <p:cNvPr id="235" name="Google Shape;235;p17"/>
          <p:cNvGraphicFramePr/>
          <p:nvPr/>
        </p:nvGraphicFramePr>
        <p:xfrm>
          <a:off x="2196250" y="1551497"/>
          <a:ext cx="8765229" cy="4714875"/>
        </p:xfrm>
        <a:graphic>
          <a:graphicData uri="http://schemas.openxmlformats.org/drawingml/2006/chart">
            <c:chart r:id="rId3"/>
          </a:graphicData>
        </a:graphic>
      </p:graphicFrame>
      <p:sp>
        <p:nvSpPr>
          <p:cNvPr id="236" name="Google Shape;236;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pic>
        <p:nvPicPr>
          <p:cNvPr id="242" name="Google Shape;242;p18"/>
          <p:cNvPicPr preferRelativeResize="0"/>
          <p:nvPr>
            <p:ph idx="1" type="body"/>
          </p:nvPr>
        </p:nvPicPr>
        <p:blipFill rotWithShape="1">
          <a:blip r:embed="rId3">
            <a:alphaModFix/>
          </a:blip>
          <a:srcRect b="0" l="0" r="0" t="0"/>
          <a:stretch/>
        </p:blipFill>
        <p:spPr>
          <a:xfrm>
            <a:off x="3533780" y="829569"/>
            <a:ext cx="8092567" cy="5198861"/>
          </a:xfrm>
          <a:prstGeom prst="rect">
            <a:avLst/>
          </a:prstGeom>
          <a:noFill/>
          <a:ln>
            <a:noFill/>
          </a:ln>
        </p:spPr>
      </p:pic>
      <p:sp>
        <p:nvSpPr>
          <p:cNvPr id="243" name="Google Shape;243;p18"/>
          <p:cNvSpPr txBox="1"/>
          <p:nvPr>
            <p:ph idx="2" type="body"/>
          </p:nvPr>
        </p:nvSpPr>
        <p:spPr>
          <a:xfrm>
            <a:off x="268446" y="3298402"/>
            <a:ext cx="3484927" cy="2318027"/>
          </a:xfrm>
          <a:prstGeom prst="rect">
            <a:avLst/>
          </a:prstGeom>
          <a:noFill/>
          <a:ln>
            <a:noFill/>
          </a:ln>
        </p:spPr>
        <p:txBody>
          <a:bodyPr anchorCtr="0" anchor="t" bIns="45700" lIns="91425" spcFirstLastPara="1" rIns="91425" wrap="square" tIns="45700">
            <a:normAutofit fontScale="85000" lnSpcReduction="20000"/>
          </a:bodyPr>
          <a:lstStyle/>
          <a:p>
            <a:pPr indent="-228600" lvl="0" marL="228600" rtl="0" algn="l">
              <a:lnSpc>
                <a:spcPct val="90000"/>
              </a:lnSpc>
              <a:spcBef>
                <a:spcPts val="0"/>
              </a:spcBef>
              <a:spcAft>
                <a:spcPts val="0"/>
              </a:spcAft>
              <a:buClr>
                <a:schemeClr val="dk1"/>
              </a:buClr>
              <a:buSzPct val="100000"/>
              <a:buChar char="•"/>
            </a:pPr>
            <a:r>
              <a:rPr lang="en-US" sz="2400">
                <a:latin typeface="Times New Roman"/>
                <a:ea typeface="Times New Roman"/>
                <a:cs typeface="Times New Roman"/>
                <a:sym typeface="Times New Roman"/>
              </a:rPr>
              <a:t>Using the Factiva database.</a:t>
            </a:r>
            <a:endParaRPr/>
          </a:p>
          <a:p>
            <a:pPr indent="-228600" lvl="0" marL="228600" rtl="0" algn="l">
              <a:lnSpc>
                <a:spcPct val="90000"/>
              </a:lnSpc>
              <a:spcBef>
                <a:spcPts val="1000"/>
              </a:spcBef>
              <a:spcAft>
                <a:spcPts val="0"/>
              </a:spcAft>
              <a:buClr>
                <a:schemeClr val="dk1"/>
              </a:buClr>
              <a:buSzPct val="100000"/>
              <a:buChar char="•"/>
            </a:pPr>
            <a:r>
              <a:rPr lang="en-US" sz="2400">
                <a:latin typeface="Times New Roman"/>
                <a:ea typeface="Times New Roman"/>
                <a:cs typeface="Times New Roman"/>
                <a:sym typeface="Times New Roman"/>
              </a:rPr>
              <a:t>Factiva, a database provided by Dow Jones &amp; Company, Inc.</a:t>
            </a:r>
            <a:endParaRPr/>
          </a:p>
          <a:p>
            <a:pPr indent="-228600" lvl="0" marL="228600" rtl="0" algn="l">
              <a:lnSpc>
                <a:spcPct val="90000"/>
              </a:lnSpc>
              <a:spcBef>
                <a:spcPts val="1000"/>
              </a:spcBef>
              <a:spcAft>
                <a:spcPts val="0"/>
              </a:spcAft>
              <a:buClr>
                <a:schemeClr val="dk1"/>
              </a:buClr>
              <a:buSzPct val="100000"/>
              <a:buChar char="•"/>
            </a:pPr>
            <a:r>
              <a:rPr lang="en-US" sz="2400">
                <a:latin typeface="Times New Roman"/>
                <a:ea typeface="Times New Roman"/>
                <a:cs typeface="Times New Roman"/>
                <a:sym typeface="Times New Roman"/>
              </a:rPr>
              <a:t>Includes newspapers and press releases in business.</a:t>
            </a:r>
            <a:endParaRPr/>
          </a:p>
          <a:p>
            <a:pPr indent="-228600" lvl="0" marL="228600" rtl="0" algn="l">
              <a:lnSpc>
                <a:spcPct val="90000"/>
              </a:lnSpc>
              <a:spcBef>
                <a:spcPts val="1000"/>
              </a:spcBef>
              <a:spcAft>
                <a:spcPts val="0"/>
              </a:spcAft>
              <a:buClr>
                <a:schemeClr val="dk1"/>
              </a:buClr>
              <a:buSzPct val="100000"/>
              <a:buChar char="•"/>
            </a:pPr>
            <a:r>
              <a:rPr lang="en-US" sz="2400">
                <a:latin typeface="Times New Roman"/>
                <a:ea typeface="Times New Roman"/>
                <a:cs typeface="Times New Roman"/>
                <a:sym typeface="Times New Roman"/>
              </a:rPr>
              <a:t>”Future” is upward slopping dramatically.</a:t>
            </a:r>
            <a:endParaRPr sz="2400">
              <a:latin typeface="Times New Roman"/>
              <a:ea typeface="Times New Roman"/>
              <a:cs typeface="Times New Roman"/>
              <a:sym typeface="Times New Roman"/>
            </a:endParaRPr>
          </a:p>
        </p:txBody>
      </p:sp>
      <p:sp>
        <p:nvSpPr>
          <p:cNvPr id="244" name="Google Shape;244;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19"/>
          <p:cNvSpPr txBox="1"/>
          <p:nvPr>
            <p:ph type="title"/>
          </p:nvPr>
        </p:nvSpPr>
        <p:spPr>
          <a:xfrm>
            <a:off x="838200" y="365126"/>
            <a:ext cx="10515600" cy="78897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Times New Roman"/>
              <a:buNone/>
            </a:pPr>
            <a:r>
              <a:rPr lang="en-US" sz="3600">
                <a:latin typeface="Times New Roman"/>
                <a:ea typeface="Times New Roman"/>
                <a:cs typeface="Times New Roman"/>
                <a:sym typeface="Times New Roman"/>
              </a:rPr>
              <a:t>4, Some findings and future study</a:t>
            </a:r>
            <a:endParaRPr/>
          </a:p>
        </p:txBody>
      </p:sp>
      <p:sp>
        <p:nvSpPr>
          <p:cNvPr id="251" name="Google Shape;251;p19"/>
          <p:cNvSpPr txBox="1"/>
          <p:nvPr>
            <p:ph idx="1" type="body"/>
          </p:nvPr>
        </p:nvSpPr>
        <p:spPr>
          <a:xfrm>
            <a:off x="838199" y="1478287"/>
            <a:ext cx="10818181" cy="4878063"/>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chemeClr val="dk1"/>
              </a:buClr>
              <a:buSzPct val="100000"/>
              <a:buChar char="•"/>
            </a:pPr>
            <a:r>
              <a:rPr lang="en-US">
                <a:latin typeface="Times New Roman"/>
                <a:ea typeface="Times New Roman"/>
                <a:cs typeface="Times New Roman"/>
                <a:sym typeface="Times New Roman"/>
              </a:rPr>
              <a:t>In the early days of social enterprises, existing companies and civic activities such as NPOs were the main players.</a:t>
            </a:r>
            <a:endParaRPr/>
          </a:p>
          <a:p>
            <a:pPr indent="-228600" lvl="0" marL="228600" rtl="0" algn="l">
              <a:lnSpc>
                <a:spcPct val="90000"/>
              </a:lnSpc>
              <a:spcBef>
                <a:spcPts val="1000"/>
              </a:spcBef>
              <a:spcAft>
                <a:spcPts val="0"/>
              </a:spcAft>
              <a:buClr>
                <a:schemeClr val="dk1"/>
              </a:buClr>
              <a:buSzPct val="100000"/>
              <a:buChar char="•"/>
            </a:pPr>
            <a:r>
              <a:rPr lang="en-US">
                <a:latin typeface="Times New Roman"/>
                <a:ea typeface="Times New Roman"/>
                <a:cs typeface="Times New Roman"/>
                <a:sym typeface="Times New Roman"/>
              </a:rPr>
              <a:t>Social issues have diversified and laws have been enacted. </a:t>
            </a:r>
            <a:endParaRPr/>
          </a:p>
          <a:p>
            <a:pPr indent="-228600" lvl="0" marL="228600" rtl="0" algn="l">
              <a:lnSpc>
                <a:spcPct val="90000"/>
              </a:lnSpc>
              <a:spcBef>
                <a:spcPts val="1000"/>
              </a:spcBef>
              <a:spcAft>
                <a:spcPts val="0"/>
              </a:spcAft>
              <a:buClr>
                <a:schemeClr val="dk1"/>
              </a:buClr>
              <a:buSzPct val="100000"/>
              <a:buChar char="•"/>
            </a:pPr>
            <a:r>
              <a:rPr lang="en-US">
                <a:latin typeface="Times New Roman"/>
                <a:ea typeface="Times New Roman"/>
                <a:cs typeface="Times New Roman"/>
                <a:sym typeface="Times New Roman"/>
              </a:rPr>
              <a:t>There is no legal definition of social enterprises. </a:t>
            </a:r>
            <a:endParaRPr/>
          </a:p>
          <a:p>
            <a:pPr indent="-228600" lvl="0" marL="228600" rtl="0" algn="l">
              <a:lnSpc>
                <a:spcPct val="90000"/>
              </a:lnSpc>
              <a:spcBef>
                <a:spcPts val="1000"/>
              </a:spcBef>
              <a:spcAft>
                <a:spcPts val="0"/>
              </a:spcAft>
              <a:buClr>
                <a:schemeClr val="dk1"/>
              </a:buClr>
              <a:buSzPct val="100000"/>
              <a:buChar char="•"/>
            </a:pPr>
            <a:r>
              <a:rPr lang="en-US">
                <a:latin typeface="Times New Roman"/>
                <a:ea typeface="Times New Roman"/>
                <a:cs typeface="Times New Roman"/>
                <a:sym typeface="Times New Roman"/>
              </a:rPr>
              <a:t>In recent years, however, younger generation have begun to challenge solving social issues. As a result, solution are developed.</a:t>
            </a:r>
            <a:endParaRPr/>
          </a:p>
          <a:p>
            <a:pPr indent="-228600" lvl="0" marL="228600" rtl="0" algn="l">
              <a:lnSpc>
                <a:spcPct val="90000"/>
              </a:lnSpc>
              <a:spcBef>
                <a:spcPts val="1000"/>
              </a:spcBef>
              <a:spcAft>
                <a:spcPts val="0"/>
              </a:spcAft>
              <a:buClr>
                <a:schemeClr val="dk1"/>
              </a:buClr>
              <a:buSzPct val="100000"/>
              <a:buChar char="•"/>
            </a:pPr>
            <a:r>
              <a:rPr lang="en-US">
                <a:latin typeface="Times New Roman"/>
                <a:ea typeface="Times New Roman"/>
                <a:cs typeface="Times New Roman"/>
                <a:sym typeface="Times New Roman"/>
              </a:rPr>
              <a:t>Some of the characteristics of the new approaches include the use of ICT, multiple problem-solving ways, matching, transfer of the model and the effective use of resources.</a:t>
            </a:r>
            <a:endParaRPr/>
          </a:p>
          <a:p>
            <a:pPr indent="-228600" lvl="0" marL="228600" rtl="0" algn="l">
              <a:lnSpc>
                <a:spcPct val="90000"/>
              </a:lnSpc>
              <a:spcBef>
                <a:spcPts val="1000"/>
              </a:spcBef>
              <a:spcAft>
                <a:spcPts val="0"/>
              </a:spcAft>
              <a:buClr>
                <a:schemeClr val="dk1"/>
              </a:buClr>
              <a:buSzPct val="100000"/>
              <a:buChar char="•"/>
            </a:pPr>
            <a:r>
              <a:rPr lang="en-US">
                <a:latin typeface="Times New Roman"/>
                <a:ea typeface="Times New Roman"/>
                <a:cs typeface="Times New Roman"/>
                <a:sym typeface="Times New Roman"/>
              </a:rPr>
              <a:t>The level of Satisfaction with society differs by generation. And the survey of those in their 60s and older showed that it is not higher than in the U.S., Germany, etc. </a:t>
            </a:r>
            <a:endParaRPr/>
          </a:p>
        </p:txBody>
      </p:sp>
      <p:sp>
        <p:nvSpPr>
          <p:cNvPr id="252" name="Google Shape;252;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Times New Roman"/>
              <a:buNone/>
            </a:pPr>
            <a:r>
              <a:rPr lang="en-US" sz="3600">
                <a:latin typeface="Times New Roman"/>
                <a:ea typeface="Times New Roman"/>
                <a:cs typeface="Times New Roman"/>
                <a:sym typeface="Times New Roman"/>
              </a:rPr>
              <a:t>Contents</a:t>
            </a:r>
            <a:br>
              <a:rPr lang="en-US" sz="3200">
                <a:latin typeface="Times New Roman"/>
                <a:ea typeface="Times New Roman"/>
                <a:cs typeface="Times New Roman"/>
                <a:sym typeface="Times New Roman"/>
              </a:rPr>
            </a:br>
            <a:r>
              <a:rPr lang="en-US" sz="3200">
                <a:latin typeface="Times New Roman"/>
                <a:ea typeface="Times New Roman"/>
                <a:cs typeface="Times New Roman"/>
                <a:sym typeface="Times New Roman"/>
              </a:rPr>
              <a:t>	</a:t>
            </a:r>
            <a:r>
              <a:rPr lang="en-US" sz="2800">
                <a:latin typeface="Times New Roman"/>
                <a:ea typeface="Times New Roman"/>
                <a:cs typeface="Times New Roman"/>
                <a:sym typeface="Times New Roman"/>
              </a:rPr>
              <a:t>How shall we grasp the trend of the social enterprise?</a:t>
            </a:r>
            <a:endParaRPr sz="3200">
              <a:latin typeface="Times New Roman"/>
              <a:ea typeface="Times New Roman"/>
              <a:cs typeface="Times New Roman"/>
              <a:sym typeface="Times New Roman"/>
            </a:endParaRPr>
          </a:p>
        </p:txBody>
      </p:sp>
      <p:grpSp>
        <p:nvGrpSpPr>
          <p:cNvPr id="101" name="Google Shape;101;p2"/>
          <p:cNvGrpSpPr/>
          <p:nvPr/>
        </p:nvGrpSpPr>
        <p:grpSpPr>
          <a:xfrm>
            <a:off x="838200" y="1892737"/>
            <a:ext cx="10933589" cy="4351337"/>
            <a:chOff x="0" y="0"/>
            <a:chExt cx="10933589" cy="4351337"/>
          </a:xfrm>
        </p:grpSpPr>
        <p:cxnSp>
          <p:nvCxnSpPr>
            <p:cNvPr id="102" name="Google Shape;102;p2"/>
            <p:cNvCxnSpPr/>
            <p:nvPr/>
          </p:nvCxnSpPr>
          <p:spPr>
            <a:xfrm>
              <a:off x="0" y="0"/>
              <a:ext cx="10933589" cy="0"/>
            </a:xfrm>
            <a:prstGeom prst="straightConnector1">
              <a:avLst/>
            </a:prstGeom>
            <a:solidFill>
              <a:srgbClr val="4372C3"/>
            </a:solidFill>
            <a:ln cap="flat" cmpd="sng" w="12700">
              <a:solidFill>
                <a:srgbClr val="4372C3"/>
              </a:solidFill>
              <a:prstDash val="solid"/>
              <a:miter lim="800000"/>
              <a:headEnd len="sm" w="sm" type="none"/>
              <a:tailEnd len="sm" w="sm" type="none"/>
            </a:ln>
          </p:spPr>
        </p:cxnSp>
        <p:sp>
          <p:nvSpPr>
            <p:cNvPr id="103" name="Google Shape;103;p2"/>
            <p:cNvSpPr/>
            <p:nvPr/>
          </p:nvSpPr>
          <p:spPr>
            <a:xfrm>
              <a:off x="0" y="0"/>
              <a:ext cx="10933589" cy="108783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2"/>
            <p:cNvSpPr txBox="1"/>
            <p:nvPr/>
          </p:nvSpPr>
          <p:spPr>
            <a:xfrm>
              <a:off x="0" y="0"/>
              <a:ext cx="10933589" cy="1087834"/>
            </a:xfrm>
            <a:prstGeom prst="rect">
              <a:avLst/>
            </a:prstGeom>
            <a:noFill/>
            <a:ln>
              <a:noFill/>
            </a:ln>
          </p:spPr>
          <p:txBody>
            <a:bodyPr anchorCtr="0" anchor="t" bIns="106675" lIns="106675" spcFirstLastPara="1" rIns="106675" wrap="square" tIns="106675">
              <a:noAutofit/>
            </a:bodyPr>
            <a:lstStyle/>
            <a:p>
              <a:pPr indent="0" lvl="0" marL="0" marR="0" rtl="0" algn="l">
                <a:lnSpc>
                  <a:spcPct val="90000"/>
                </a:lnSpc>
                <a:spcBef>
                  <a:spcPts val="0"/>
                </a:spcBef>
                <a:spcAft>
                  <a:spcPts val="0"/>
                </a:spcAft>
                <a:buClr>
                  <a:schemeClr val="dk1"/>
                </a:buClr>
                <a:buSzPts val="2800"/>
                <a:buFont typeface="Times New Roman"/>
                <a:buNone/>
              </a:pPr>
              <a:r>
                <a:rPr b="0" i="0" lang="en-US" sz="2800" u="none" cap="none" strike="noStrike">
                  <a:solidFill>
                    <a:schemeClr val="dk1"/>
                  </a:solidFill>
                  <a:latin typeface="Times New Roman"/>
                  <a:ea typeface="Times New Roman"/>
                  <a:cs typeface="Times New Roman"/>
                  <a:sym typeface="Times New Roman"/>
                </a:rPr>
                <a:t>1, What is the social issue? </a:t>
              </a:r>
              <a:endParaRPr/>
            </a:p>
            <a:p>
              <a:pPr indent="0" lvl="0" marL="0" marR="0" rtl="0" algn="l">
                <a:lnSpc>
                  <a:spcPct val="90000"/>
                </a:lnSpc>
                <a:spcBef>
                  <a:spcPts val="980"/>
                </a:spcBef>
                <a:spcAft>
                  <a:spcPts val="0"/>
                </a:spcAft>
                <a:buClr>
                  <a:schemeClr val="dk1"/>
                </a:buClr>
                <a:buSzPts val="2800"/>
                <a:buFont typeface="Times New Roman"/>
                <a:buNone/>
              </a:pPr>
              <a:r>
                <a:rPr b="0" i="0" lang="en-US" sz="2800" u="none" cap="none" strike="noStrike">
                  <a:solidFill>
                    <a:schemeClr val="dk1"/>
                  </a:solidFill>
                  <a:latin typeface="Times New Roman"/>
                  <a:ea typeface="Times New Roman"/>
                  <a:cs typeface="Times New Roman"/>
                  <a:sym typeface="Times New Roman"/>
                </a:rPr>
                <a:t>	try to find social issues from the aspect of social policy.</a:t>
              </a:r>
              <a:endParaRPr b="0" i="0" sz="2800" u="none" cap="none" strike="noStrike">
                <a:solidFill>
                  <a:schemeClr val="dk1"/>
                </a:solidFill>
                <a:latin typeface="Times New Roman"/>
                <a:ea typeface="Times New Roman"/>
                <a:cs typeface="Times New Roman"/>
                <a:sym typeface="Times New Roman"/>
              </a:endParaRPr>
            </a:p>
          </p:txBody>
        </p:sp>
        <p:cxnSp>
          <p:nvCxnSpPr>
            <p:cNvPr id="105" name="Google Shape;105;p2"/>
            <p:cNvCxnSpPr/>
            <p:nvPr/>
          </p:nvCxnSpPr>
          <p:spPr>
            <a:xfrm>
              <a:off x="0" y="1087834"/>
              <a:ext cx="10933589" cy="0"/>
            </a:xfrm>
            <a:prstGeom prst="straightConnector1">
              <a:avLst/>
            </a:prstGeom>
            <a:solidFill>
              <a:srgbClr val="4372C3"/>
            </a:solidFill>
            <a:ln cap="flat" cmpd="sng" w="12700">
              <a:solidFill>
                <a:srgbClr val="4372C3"/>
              </a:solidFill>
              <a:prstDash val="solid"/>
              <a:miter lim="800000"/>
              <a:headEnd len="sm" w="sm" type="none"/>
              <a:tailEnd len="sm" w="sm" type="none"/>
            </a:ln>
          </p:spPr>
        </p:cxnSp>
        <p:sp>
          <p:nvSpPr>
            <p:cNvPr id="106" name="Google Shape;106;p2"/>
            <p:cNvSpPr/>
            <p:nvPr/>
          </p:nvSpPr>
          <p:spPr>
            <a:xfrm>
              <a:off x="0" y="1087834"/>
              <a:ext cx="10933589" cy="108783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2"/>
            <p:cNvSpPr txBox="1"/>
            <p:nvPr/>
          </p:nvSpPr>
          <p:spPr>
            <a:xfrm>
              <a:off x="0" y="1087834"/>
              <a:ext cx="10933589" cy="1087834"/>
            </a:xfrm>
            <a:prstGeom prst="rect">
              <a:avLst/>
            </a:prstGeom>
            <a:noFill/>
            <a:ln>
              <a:noFill/>
            </a:ln>
          </p:spPr>
          <p:txBody>
            <a:bodyPr anchorCtr="0" anchor="t" bIns="106675" lIns="106675" spcFirstLastPara="1" rIns="106675" wrap="square" tIns="106675">
              <a:noAutofit/>
            </a:bodyPr>
            <a:lstStyle/>
            <a:p>
              <a:pPr indent="0" lvl="0" marL="0" marR="0" rtl="0" algn="l">
                <a:lnSpc>
                  <a:spcPct val="90000"/>
                </a:lnSpc>
                <a:spcBef>
                  <a:spcPts val="0"/>
                </a:spcBef>
                <a:spcAft>
                  <a:spcPts val="0"/>
                </a:spcAft>
                <a:buClr>
                  <a:schemeClr val="dk1"/>
                </a:buClr>
                <a:buSzPts val="2800"/>
                <a:buFont typeface="Times New Roman"/>
                <a:buNone/>
              </a:pPr>
              <a:r>
                <a:rPr b="0" i="0" lang="en-US" sz="2800" u="none" cap="none" strike="noStrike">
                  <a:solidFill>
                    <a:schemeClr val="dk1"/>
                  </a:solidFill>
                  <a:latin typeface="Times New Roman"/>
                  <a:ea typeface="Times New Roman"/>
                  <a:cs typeface="Times New Roman"/>
                  <a:sym typeface="Times New Roman"/>
                </a:rPr>
                <a:t>2, What is the role of social enterprise?</a:t>
              </a:r>
              <a:endParaRPr/>
            </a:p>
            <a:p>
              <a:pPr indent="0" lvl="0" marL="0" marR="0" rtl="0" algn="l">
                <a:lnSpc>
                  <a:spcPct val="90000"/>
                </a:lnSpc>
                <a:spcBef>
                  <a:spcPts val="980"/>
                </a:spcBef>
                <a:spcAft>
                  <a:spcPts val="0"/>
                </a:spcAft>
                <a:buClr>
                  <a:schemeClr val="dk1"/>
                </a:buClr>
                <a:buSzPts val="2800"/>
                <a:buFont typeface="Times New Roman"/>
                <a:buNone/>
              </a:pPr>
              <a:r>
                <a:rPr b="0" i="0" lang="en-US" sz="2800" u="none" cap="none" strike="noStrike">
                  <a:solidFill>
                    <a:schemeClr val="dk1"/>
                  </a:solidFill>
                  <a:latin typeface="Times New Roman"/>
                  <a:ea typeface="Times New Roman"/>
                  <a:cs typeface="Times New Roman"/>
                  <a:sym typeface="Times New Roman"/>
                </a:rPr>
                <a:t>	try to find out any characteristics from the survey and research.</a:t>
              </a:r>
              <a:endParaRPr/>
            </a:p>
            <a:p>
              <a:pPr indent="0" lvl="0" marL="0" marR="0" rtl="0" algn="l">
                <a:lnSpc>
                  <a:spcPct val="90000"/>
                </a:lnSpc>
                <a:spcBef>
                  <a:spcPts val="980"/>
                </a:spcBef>
                <a:spcAft>
                  <a:spcPts val="0"/>
                </a:spcAft>
                <a:buClr>
                  <a:schemeClr val="dk1"/>
                </a:buClr>
                <a:buSzPts val="2800"/>
                <a:buFont typeface="Times New Roman"/>
                <a:buNone/>
              </a:pPr>
              <a:r>
                <a:rPr b="0" i="0" lang="en-US" sz="2800" u="none" cap="none" strike="noStrike">
                  <a:solidFill>
                    <a:schemeClr val="dk1"/>
                  </a:solidFill>
                  <a:latin typeface="Times New Roman"/>
                  <a:ea typeface="Times New Roman"/>
                  <a:cs typeface="Times New Roman"/>
                  <a:sym typeface="Times New Roman"/>
                </a:rPr>
                <a:t>	</a:t>
              </a:r>
              <a:endParaRPr b="0" i="0" sz="2800" u="none" cap="none" strike="noStrike">
                <a:solidFill>
                  <a:schemeClr val="dk1"/>
                </a:solidFill>
                <a:latin typeface="Times New Roman"/>
                <a:ea typeface="Times New Roman"/>
                <a:cs typeface="Times New Roman"/>
                <a:sym typeface="Times New Roman"/>
              </a:endParaRPr>
            </a:p>
          </p:txBody>
        </p:sp>
        <p:cxnSp>
          <p:nvCxnSpPr>
            <p:cNvPr id="108" name="Google Shape;108;p2"/>
            <p:cNvCxnSpPr/>
            <p:nvPr/>
          </p:nvCxnSpPr>
          <p:spPr>
            <a:xfrm>
              <a:off x="0" y="2175669"/>
              <a:ext cx="10933589" cy="0"/>
            </a:xfrm>
            <a:prstGeom prst="straightConnector1">
              <a:avLst/>
            </a:prstGeom>
            <a:solidFill>
              <a:srgbClr val="4372C3"/>
            </a:solidFill>
            <a:ln cap="flat" cmpd="sng" w="12700">
              <a:solidFill>
                <a:srgbClr val="4372C3"/>
              </a:solidFill>
              <a:prstDash val="solid"/>
              <a:miter lim="800000"/>
              <a:headEnd len="sm" w="sm" type="none"/>
              <a:tailEnd len="sm" w="sm" type="none"/>
            </a:ln>
          </p:spPr>
        </p:cxnSp>
        <p:sp>
          <p:nvSpPr>
            <p:cNvPr id="109" name="Google Shape;109;p2"/>
            <p:cNvSpPr/>
            <p:nvPr/>
          </p:nvSpPr>
          <p:spPr>
            <a:xfrm>
              <a:off x="0" y="2175669"/>
              <a:ext cx="10933589" cy="108783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
            <p:cNvSpPr txBox="1"/>
            <p:nvPr/>
          </p:nvSpPr>
          <p:spPr>
            <a:xfrm>
              <a:off x="0" y="2175669"/>
              <a:ext cx="10933589" cy="1087834"/>
            </a:xfrm>
            <a:prstGeom prst="rect">
              <a:avLst/>
            </a:prstGeom>
            <a:noFill/>
            <a:ln>
              <a:noFill/>
            </a:ln>
          </p:spPr>
          <p:txBody>
            <a:bodyPr anchorCtr="0" anchor="t" bIns="106675" lIns="106675" spcFirstLastPara="1" rIns="106675" wrap="square" tIns="106675">
              <a:noAutofit/>
            </a:bodyPr>
            <a:lstStyle/>
            <a:p>
              <a:pPr indent="0" lvl="0" marL="0" marR="0" rtl="0" algn="l">
                <a:lnSpc>
                  <a:spcPct val="90000"/>
                </a:lnSpc>
                <a:spcBef>
                  <a:spcPts val="0"/>
                </a:spcBef>
                <a:spcAft>
                  <a:spcPts val="0"/>
                </a:spcAft>
                <a:buClr>
                  <a:schemeClr val="dk1"/>
                </a:buClr>
                <a:buSzPts val="2800"/>
                <a:buFont typeface="Times New Roman"/>
                <a:buNone/>
              </a:pPr>
              <a:r>
                <a:rPr b="0" i="0" lang="en-US" sz="2800" u="none" cap="none" strike="noStrike">
                  <a:solidFill>
                    <a:schemeClr val="dk1"/>
                  </a:solidFill>
                  <a:latin typeface="Times New Roman"/>
                  <a:ea typeface="Times New Roman"/>
                  <a:cs typeface="Times New Roman"/>
                  <a:sym typeface="Times New Roman"/>
                </a:rPr>
                <a:t>3, What is the background of the social issue?</a:t>
              </a:r>
              <a:endParaRPr/>
            </a:p>
            <a:p>
              <a:pPr indent="0" lvl="0" marL="0" marR="0" rtl="0" algn="l">
                <a:lnSpc>
                  <a:spcPct val="90000"/>
                </a:lnSpc>
                <a:spcBef>
                  <a:spcPts val="980"/>
                </a:spcBef>
                <a:spcAft>
                  <a:spcPts val="0"/>
                </a:spcAft>
                <a:buClr>
                  <a:schemeClr val="dk1"/>
                </a:buClr>
                <a:buSzPts val="2800"/>
                <a:buFont typeface="Times New Roman"/>
                <a:buNone/>
              </a:pPr>
              <a:r>
                <a:rPr b="0" i="0" lang="en-US" sz="2800" u="none" cap="none" strike="noStrike">
                  <a:solidFill>
                    <a:schemeClr val="dk1"/>
                  </a:solidFill>
                  <a:latin typeface="Times New Roman"/>
                  <a:ea typeface="Times New Roman"/>
                  <a:cs typeface="Times New Roman"/>
                  <a:sym typeface="Times New Roman"/>
                </a:rPr>
                <a:t>	try to find trends through public opinion and communication.</a:t>
              </a:r>
              <a:endParaRPr b="0" i="0" sz="2800" u="none" cap="none" strike="noStrike">
                <a:solidFill>
                  <a:schemeClr val="dk1"/>
                </a:solidFill>
                <a:latin typeface="Times New Roman"/>
                <a:ea typeface="Times New Roman"/>
                <a:cs typeface="Times New Roman"/>
                <a:sym typeface="Times New Roman"/>
              </a:endParaRPr>
            </a:p>
          </p:txBody>
        </p:sp>
        <p:cxnSp>
          <p:nvCxnSpPr>
            <p:cNvPr id="111" name="Google Shape;111;p2"/>
            <p:cNvCxnSpPr/>
            <p:nvPr/>
          </p:nvCxnSpPr>
          <p:spPr>
            <a:xfrm>
              <a:off x="0" y="3263503"/>
              <a:ext cx="10933589" cy="0"/>
            </a:xfrm>
            <a:prstGeom prst="straightConnector1">
              <a:avLst/>
            </a:prstGeom>
            <a:solidFill>
              <a:srgbClr val="4372C3"/>
            </a:solidFill>
            <a:ln cap="flat" cmpd="sng" w="12700">
              <a:solidFill>
                <a:srgbClr val="4372C3"/>
              </a:solidFill>
              <a:prstDash val="solid"/>
              <a:miter lim="800000"/>
              <a:headEnd len="sm" w="sm" type="none"/>
              <a:tailEnd len="sm" w="sm" type="none"/>
            </a:ln>
          </p:spPr>
        </p:cxnSp>
        <p:sp>
          <p:nvSpPr>
            <p:cNvPr id="112" name="Google Shape;112;p2"/>
            <p:cNvSpPr/>
            <p:nvPr/>
          </p:nvSpPr>
          <p:spPr>
            <a:xfrm>
              <a:off x="0" y="3263503"/>
              <a:ext cx="10933589" cy="1087834"/>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2"/>
            <p:cNvSpPr txBox="1"/>
            <p:nvPr/>
          </p:nvSpPr>
          <p:spPr>
            <a:xfrm>
              <a:off x="0" y="3263503"/>
              <a:ext cx="10933589" cy="1087834"/>
            </a:xfrm>
            <a:prstGeom prst="rect">
              <a:avLst/>
            </a:prstGeom>
            <a:noFill/>
            <a:ln>
              <a:noFill/>
            </a:ln>
          </p:spPr>
          <p:txBody>
            <a:bodyPr anchorCtr="0" anchor="t" bIns="106675" lIns="106675" spcFirstLastPara="1" rIns="106675" wrap="square" tIns="106675">
              <a:noAutofit/>
            </a:bodyPr>
            <a:lstStyle/>
            <a:p>
              <a:pPr indent="0" lvl="0" marL="0" marR="0" rtl="0" algn="l">
                <a:lnSpc>
                  <a:spcPct val="90000"/>
                </a:lnSpc>
                <a:spcBef>
                  <a:spcPts val="0"/>
                </a:spcBef>
                <a:spcAft>
                  <a:spcPts val="0"/>
                </a:spcAft>
                <a:buClr>
                  <a:schemeClr val="dk1"/>
                </a:buClr>
                <a:buSzPts val="2800"/>
                <a:buFont typeface="Times New Roman"/>
                <a:buNone/>
              </a:pPr>
              <a:r>
                <a:rPr b="0" i="0" lang="en-US" sz="2800" u="none" cap="none" strike="noStrike">
                  <a:solidFill>
                    <a:schemeClr val="dk1"/>
                  </a:solidFill>
                  <a:latin typeface="Times New Roman"/>
                  <a:ea typeface="Times New Roman"/>
                  <a:cs typeface="Times New Roman"/>
                  <a:sym typeface="Times New Roman"/>
                </a:rPr>
                <a:t>4, Some findings and future study</a:t>
              </a:r>
              <a:endParaRPr b="0" i="0" sz="2800" u="none" cap="none" strike="noStrike">
                <a:solidFill>
                  <a:schemeClr val="dk1"/>
                </a:solidFill>
                <a:latin typeface="Times New Roman"/>
                <a:ea typeface="Times New Roman"/>
                <a:cs typeface="Times New Roman"/>
                <a:sym typeface="Times New Roman"/>
              </a:endParaRPr>
            </a:p>
          </p:txBody>
        </p:sp>
      </p:grpSp>
      <p:sp>
        <p:nvSpPr>
          <p:cNvPr id="114" name="Google Shape;114;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20"/>
          <p:cNvSpPr txBox="1"/>
          <p:nvPr>
            <p:ph type="title"/>
          </p:nvPr>
        </p:nvSpPr>
        <p:spPr>
          <a:xfrm>
            <a:off x="838200" y="365125"/>
            <a:ext cx="10515600" cy="646929"/>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Arial"/>
              <a:buNone/>
            </a:pPr>
            <a:r>
              <a:t/>
            </a:r>
            <a:endParaRPr/>
          </a:p>
        </p:txBody>
      </p:sp>
      <p:sp>
        <p:nvSpPr>
          <p:cNvPr id="258" name="Google Shape;258;p20"/>
          <p:cNvSpPr txBox="1"/>
          <p:nvPr>
            <p:ph idx="1" type="body"/>
          </p:nvPr>
        </p:nvSpPr>
        <p:spPr>
          <a:xfrm>
            <a:off x="838200" y="1340528"/>
            <a:ext cx="10515600" cy="5015822"/>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latin typeface="Times New Roman"/>
                <a:ea typeface="Times New Roman"/>
                <a:cs typeface="Times New Roman"/>
                <a:sym typeface="Times New Roman"/>
              </a:rPr>
              <a:t>The social sector has expanded. </a:t>
            </a:r>
            <a:endParaRPr/>
          </a:p>
          <a:p>
            <a:pPr indent="-228600" lvl="0" marL="228600" rtl="0" algn="l">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Collaboration has expanded.</a:t>
            </a:r>
            <a:endParaRPr/>
          </a:p>
          <a:p>
            <a:pPr indent="-228600" lvl="0" marL="228600" rtl="0" algn="l">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Resource flows have become stronger than before.</a:t>
            </a:r>
            <a:endParaRPr/>
          </a:p>
          <a:p>
            <a:pPr indent="-228600" lvl="0" marL="228600" rtl="0" algn="l">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Matching and technology transfer have been promoted in recent years.</a:t>
            </a:r>
            <a:endParaRPr/>
          </a:p>
          <a:p>
            <a:pPr indent="-228600" lvl="0" marL="228600" rtl="0" algn="l">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From these trends, it may be said that social enterprises are not only solving problems, but also playing a role in creating the future.</a:t>
            </a:r>
            <a:endParaRPr/>
          </a:p>
          <a:p>
            <a:pPr indent="-228600" lvl="0" marL="228600" rtl="0" algn="l">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Further comparative studies are needed.</a:t>
            </a:r>
            <a:endParaRPr/>
          </a:p>
          <a:p>
            <a:pPr indent="-50800" lvl="0" marL="228600" rtl="0" algn="l">
              <a:lnSpc>
                <a:spcPct val="90000"/>
              </a:lnSpc>
              <a:spcBef>
                <a:spcPts val="1000"/>
              </a:spcBef>
              <a:spcAft>
                <a:spcPts val="0"/>
              </a:spcAft>
              <a:buClr>
                <a:schemeClr val="dk1"/>
              </a:buClr>
              <a:buSzPts val="2800"/>
              <a:buNone/>
            </a:pPr>
            <a:r>
              <a:t/>
            </a:r>
            <a:endParaRPr>
              <a:latin typeface="Times New Roman"/>
              <a:ea typeface="Times New Roman"/>
              <a:cs typeface="Times New Roman"/>
              <a:sym typeface="Times New Roman"/>
            </a:endParaRPr>
          </a:p>
          <a:p>
            <a:pPr indent="-50800" lvl="0" marL="228600" rtl="0" algn="l">
              <a:lnSpc>
                <a:spcPct val="90000"/>
              </a:lnSpc>
              <a:spcBef>
                <a:spcPts val="1000"/>
              </a:spcBef>
              <a:spcAft>
                <a:spcPts val="0"/>
              </a:spcAft>
              <a:buClr>
                <a:schemeClr val="dk1"/>
              </a:buClr>
              <a:buSzPts val="2800"/>
              <a:buNone/>
            </a:pPr>
            <a:r>
              <a:t/>
            </a:r>
            <a:endParaRPr>
              <a:latin typeface="Times New Roman"/>
              <a:ea typeface="Times New Roman"/>
              <a:cs typeface="Times New Roman"/>
              <a:sym typeface="Times New Roman"/>
            </a:endParaRPr>
          </a:p>
        </p:txBody>
      </p:sp>
      <p:sp>
        <p:nvSpPr>
          <p:cNvPr id="259" name="Google Shape;259;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3"/>
          <p:cNvSpPr txBox="1"/>
          <p:nvPr>
            <p:ph type="title"/>
          </p:nvPr>
        </p:nvSpPr>
        <p:spPr>
          <a:xfrm>
            <a:off x="897622" y="71309"/>
            <a:ext cx="10515600" cy="114959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Times New Roman"/>
              <a:buNone/>
            </a:pPr>
            <a:r>
              <a:rPr lang="en-US" sz="3200">
                <a:latin typeface="Times New Roman"/>
                <a:ea typeface="Times New Roman"/>
                <a:cs typeface="Times New Roman"/>
                <a:sym typeface="Times New Roman"/>
              </a:rPr>
              <a:t>1, What is the social issue? </a:t>
            </a:r>
            <a:br>
              <a:rPr lang="en-US" sz="3200">
                <a:latin typeface="Times New Roman"/>
                <a:ea typeface="Times New Roman"/>
                <a:cs typeface="Times New Roman"/>
                <a:sym typeface="Times New Roman"/>
              </a:rPr>
            </a:br>
            <a:r>
              <a:rPr lang="en-US" sz="3200">
                <a:latin typeface="Times New Roman"/>
                <a:ea typeface="Times New Roman"/>
                <a:cs typeface="Times New Roman"/>
                <a:sym typeface="Times New Roman"/>
              </a:rPr>
              <a:t>	Recent Developments in Social Policy in Japan</a:t>
            </a:r>
            <a:endParaRPr sz="3200">
              <a:latin typeface="Times New Roman"/>
              <a:ea typeface="Times New Roman"/>
              <a:cs typeface="Times New Roman"/>
              <a:sym typeface="Times New Roman"/>
            </a:endParaRPr>
          </a:p>
        </p:txBody>
      </p:sp>
      <p:graphicFrame>
        <p:nvGraphicFramePr>
          <p:cNvPr id="121" name="Google Shape;121;p3"/>
          <p:cNvGraphicFramePr/>
          <p:nvPr/>
        </p:nvGraphicFramePr>
        <p:xfrm>
          <a:off x="973123" y="1220904"/>
          <a:ext cx="3000000" cy="3000000"/>
        </p:xfrm>
        <a:graphic>
          <a:graphicData uri="http://schemas.openxmlformats.org/drawingml/2006/table">
            <a:tbl>
              <a:tblPr>
                <a:noFill/>
                <a:tableStyleId>{F8F4F08B-D4C8-4838-A4A6-5905E3CB5956}</a:tableStyleId>
              </a:tblPr>
              <a:tblGrid>
                <a:gridCol w="1125650"/>
                <a:gridCol w="5912850"/>
                <a:gridCol w="1798000"/>
                <a:gridCol w="1800750"/>
              </a:tblGrid>
              <a:tr h="373000">
                <a:tc>
                  <a:txBody>
                    <a:bodyPr/>
                    <a:lstStyle/>
                    <a:p>
                      <a:pPr indent="0" lvl="0" marL="0" marR="0" rtl="0" algn="ctr">
                        <a:spcBef>
                          <a:spcPts val="0"/>
                        </a:spcBef>
                        <a:spcAft>
                          <a:spcPts val="0"/>
                        </a:spcAft>
                        <a:buNone/>
                      </a:pPr>
                      <a:r>
                        <a:rPr b="0" i="0" lang="en-US" sz="1000" u="none" cap="none" strike="noStrike">
                          <a:solidFill>
                            <a:srgbClr val="000000"/>
                          </a:solidFill>
                          <a:latin typeface="Times New Roman"/>
                          <a:ea typeface="Times New Roman"/>
                          <a:cs typeface="Times New Roman"/>
                          <a:sym typeface="Times New Roman"/>
                        </a:rPr>
                        <a:t>　</a:t>
                      </a:r>
                      <a:endParaRPr/>
                    </a:p>
                  </a:txBody>
                  <a:tcPr marT="6150" marB="0" marR="6150" marL="6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l">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Law, Important relating policy  (tentative translation)</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purpose /  key word</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spcBef>
                          <a:spcPts val="0"/>
                        </a:spcBef>
                        <a:spcAft>
                          <a:spcPts val="0"/>
                        </a:spcAft>
                        <a:buNone/>
                      </a:pPr>
                      <a:r>
                        <a:rPr b="0" i="0" lang="en-US" sz="1400" u="none" cap="none" strike="noStrike">
                          <a:solidFill>
                            <a:srgbClr val="000000"/>
                          </a:solidFill>
                          <a:latin typeface="Times New Roman"/>
                          <a:ea typeface="Times New Roman"/>
                          <a:cs typeface="Times New Roman"/>
                          <a:sym typeface="Times New Roman"/>
                        </a:rPr>
                        <a:t>Natural Disaster </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r>
              <a:tr h="284675">
                <a:tc>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1993</a:t>
                      </a:r>
                      <a:endParaRPr/>
                    </a:p>
                  </a:txBody>
                  <a:tcPr marT="6150" marB="0" marR="6150" marL="6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Basic Act on the Environment</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environment</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050" u="none" cap="none" strike="noStrike">
                          <a:solidFill>
                            <a:srgbClr val="000000"/>
                          </a:solidFill>
                          <a:latin typeface="Arial"/>
                          <a:ea typeface="Arial"/>
                          <a:cs typeface="Arial"/>
                          <a:sym typeface="Arial"/>
                        </a:rPr>
                        <a:t>　</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83025">
                <a:tc>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1995</a:t>
                      </a:r>
                      <a:endParaRPr/>
                    </a:p>
                  </a:txBody>
                  <a:tcPr marT="6150" marB="0" marR="6150" marL="6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Basic Act Concerning Measures for an Aging Society</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aging</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050" u="none" cap="none" strike="noStrike">
                          <a:solidFill>
                            <a:srgbClr val="000000"/>
                          </a:solidFill>
                          <a:latin typeface="Arial"/>
                          <a:ea typeface="Arial"/>
                          <a:cs typeface="Arial"/>
                          <a:sym typeface="Arial"/>
                        </a:rPr>
                        <a:t>Great Hanshin-Awaji Earthquake (Jan 1995)</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1EFD8"/>
                    </a:solidFill>
                  </a:tcPr>
                </a:tc>
              </a:tr>
              <a:tr h="288350">
                <a:tc>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1997</a:t>
                      </a:r>
                      <a:endParaRPr/>
                    </a:p>
                  </a:txBody>
                  <a:tcPr marT="6150" marB="0" marR="6150" marL="6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Environmental Impact Assessment Act</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environment</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050" u="none" cap="none" strike="noStrike">
                          <a:solidFill>
                            <a:srgbClr val="000000"/>
                          </a:solidFill>
                          <a:latin typeface="Arial"/>
                          <a:ea typeface="Arial"/>
                          <a:cs typeface="Arial"/>
                          <a:sym typeface="Arial"/>
                        </a:rPr>
                        <a:t>　</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88350">
                <a:tc rowSpan="2">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1998</a:t>
                      </a:r>
                      <a:endParaRPr/>
                    </a:p>
                  </a:txBody>
                  <a:tcPr marT="6150" marB="0" marR="6150" marL="6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the Act on Promotion of Specified Non-profit Activities</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5FECE"/>
                    </a:solidFill>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civil society</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050" u="none" cap="none" strike="noStrike">
                          <a:solidFill>
                            <a:srgbClr val="000000"/>
                          </a:solidFill>
                          <a:latin typeface="Arial"/>
                          <a:ea typeface="Arial"/>
                          <a:cs typeface="Arial"/>
                          <a:sym typeface="Arial"/>
                        </a:rPr>
                        <a:t>　</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88350">
                <a:tc vMerge="1"/>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Act on Revitalization of Urban Centers</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urban economy</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050" u="none" cap="none" strike="noStrike">
                          <a:solidFill>
                            <a:srgbClr val="000000"/>
                          </a:solidFill>
                          <a:latin typeface="Arial"/>
                          <a:ea typeface="Arial"/>
                          <a:cs typeface="Arial"/>
                          <a:sym typeface="Arial"/>
                        </a:rPr>
                        <a:t>　</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88350">
                <a:tc rowSpan="3">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1999</a:t>
                      </a:r>
                      <a:endParaRPr/>
                    </a:p>
                  </a:txBody>
                  <a:tcPr marT="6150" marB="0" marR="6150" marL="6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Basic Act on Food, Agriculture and Rural Areas</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agriculture</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050" u="none" cap="none" strike="noStrike">
                          <a:solidFill>
                            <a:srgbClr val="000000"/>
                          </a:solidFill>
                          <a:latin typeface="Arial"/>
                          <a:ea typeface="Arial"/>
                          <a:cs typeface="Arial"/>
                          <a:sym typeface="Arial"/>
                        </a:rPr>
                        <a:t>　</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88350">
                <a:tc vMerge="1"/>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Basic Act for Gender Equal Society</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gender</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050" u="none" cap="none" strike="noStrike">
                          <a:solidFill>
                            <a:srgbClr val="000000"/>
                          </a:solidFill>
                          <a:latin typeface="Arial"/>
                          <a:ea typeface="Arial"/>
                          <a:cs typeface="Arial"/>
                          <a:sym typeface="Arial"/>
                        </a:rPr>
                        <a:t>　</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88350">
                <a:tc vMerge="1"/>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Act on Special Measures Concerning Nuclear Emergency Preparedness</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energy</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050" u="none" cap="none" strike="noStrike">
                          <a:solidFill>
                            <a:srgbClr val="000000"/>
                          </a:solidFill>
                          <a:latin typeface="Arial"/>
                          <a:ea typeface="Arial"/>
                          <a:cs typeface="Arial"/>
                          <a:sym typeface="Arial"/>
                        </a:rPr>
                        <a:t>　</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88350">
                <a:tc>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2000</a:t>
                      </a:r>
                      <a:endParaRPr/>
                    </a:p>
                  </a:txBody>
                  <a:tcPr marT="6150" marB="0" marR="6150" marL="6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Basic Act on Establishing a Sound Material-Cycle Society</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environment</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050" u="none" cap="none" strike="noStrike">
                          <a:solidFill>
                            <a:srgbClr val="000000"/>
                          </a:solidFill>
                          <a:latin typeface="Arial"/>
                          <a:ea typeface="Arial"/>
                          <a:cs typeface="Arial"/>
                          <a:sym typeface="Arial"/>
                        </a:rPr>
                        <a:t>　</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88350">
                <a:tc rowSpan="2">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2001</a:t>
                      </a:r>
                      <a:endParaRPr/>
                    </a:p>
                  </a:txBody>
                  <a:tcPr marT="6150" marB="0" marR="6150" marL="6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establishment of the Approved Corporations Engaging in Specified Non-profit Activities</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civil society</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050" u="none" cap="none" strike="noStrike">
                          <a:solidFill>
                            <a:srgbClr val="000000"/>
                          </a:solidFill>
                          <a:latin typeface="Arial"/>
                          <a:ea typeface="Arial"/>
                          <a:cs typeface="Arial"/>
                          <a:sym typeface="Arial"/>
                        </a:rPr>
                        <a:t>　</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88350">
                <a:tc vMerge="1"/>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Act on the Promotion of Children's Reading Activities</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learning</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050" u="none" cap="none" strike="noStrike">
                          <a:solidFill>
                            <a:srgbClr val="000000"/>
                          </a:solidFill>
                          <a:latin typeface="Arial"/>
                          <a:ea typeface="Arial"/>
                          <a:cs typeface="Arial"/>
                          <a:sym typeface="Arial"/>
                        </a:rPr>
                        <a:t>　</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88350">
                <a:tc rowSpan="5">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2002</a:t>
                      </a:r>
                      <a:endParaRPr/>
                    </a:p>
                  </a:txBody>
                  <a:tcPr marT="6150" marB="0" marR="6150" marL="6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Special Zone for Structural Reform Act</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regional revitalization</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050" u="none" cap="none" strike="noStrike">
                          <a:solidFill>
                            <a:srgbClr val="000000"/>
                          </a:solidFill>
                          <a:latin typeface="Arial"/>
                          <a:ea typeface="Arial"/>
                          <a:cs typeface="Arial"/>
                          <a:sym typeface="Arial"/>
                        </a:rPr>
                        <a:t>　</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88350">
                <a:tc vMerge="1"/>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Act on Special Measures for Facilitating Investment in Agricultural Corporations</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agriculture</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050" u="none" cap="none" strike="noStrike">
                          <a:solidFill>
                            <a:srgbClr val="000000"/>
                          </a:solidFill>
                          <a:latin typeface="Arial"/>
                          <a:ea typeface="Arial"/>
                          <a:cs typeface="Arial"/>
                          <a:sym typeface="Arial"/>
                        </a:rPr>
                        <a:t>　</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88350">
                <a:tc vMerge="1"/>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Special Measures Law for Urban Renaissance</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urban economy</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050" u="none" cap="none" strike="noStrike">
                          <a:solidFill>
                            <a:srgbClr val="000000"/>
                          </a:solidFill>
                          <a:latin typeface="Arial"/>
                          <a:ea typeface="Arial"/>
                          <a:cs typeface="Arial"/>
                          <a:sym typeface="Arial"/>
                        </a:rPr>
                        <a:t>　</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88350">
                <a:tc vMerge="1"/>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Basic Act on Energy Policy</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energy</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050" u="none" cap="none" strike="noStrike">
                          <a:solidFill>
                            <a:srgbClr val="000000"/>
                          </a:solidFill>
                          <a:latin typeface="Arial"/>
                          <a:ea typeface="Arial"/>
                          <a:cs typeface="Arial"/>
                          <a:sym typeface="Arial"/>
                        </a:rPr>
                        <a:t>　</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651475">
                <a:tc vMerge="1"/>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Act on the Promotion of Education and Employment of Young People through the Promotion of Universities and the Creation of Employment Opportunities for Young People in the Region</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learning</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050" u="none" cap="none" strike="noStrike">
                          <a:solidFill>
                            <a:srgbClr val="000000"/>
                          </a:solidFill>
                          <a:latin typeface="Arial"/>
                          <a:ea typeface="Arial"/>
                          <a:cs typeface="Arial"/>
                          <a:sym typeface="Arial"/>
                        </a:rPr>
                        <a:t>　</a:t>
                      </a:r>
                      <a:endParaRPr/>
                    </a:p>
                  </a:txBody>
                  <a:tcPr marT="6150" marB="0" marR="6150" marL="61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sp>
        <p:nvSpPr>
          <p:cNvPr id="122" name="Google Shape;122;p3"/>
          <p:cNvSpPr txBox="1"/>
          <p:nvPr>
            <p:ph idx="12" type="sldNum"/>
          </p:nvPr>
        </p:nvSpPr>
        <p:spPr>
          <a:xfrm>
            <a:off x="9152138" y="6296611"/>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graphicFrame>
        <p:nvGraphicFramePr>
          <p:cNvPr id="128" name="Google Shape;128;p4"/>
          <p:cNvGraphicFramePr/>
          <p:nvPr/>
        </p:nvGraphicFramePr>
        <p:xfrm>
          <a:off x="857075" y="542443"/>
          <a:ext cx="3000000" cy="3000000"/>
        </p:xfrm>
        <a:graphic>
          <a:graphicData uri="http://schemas.openxmlformats.org/drawingml/2006/table">
            <a:tbl>
              <a:tblPr>
                <a:noFill/>
                <a:tableStyleId>{F8F4F08B-D4C8-4838-A4A6-5905E3CB5956}</a:tableStyleId>
              </a:tblPr>
              <a:tblGrid>
                <a:gridCol w="701350"/>
                <a:gridCol w="4022625"/>
                <a:gridCol w="1759325"/>
                <a:gridCol w="1501625"/>
                <a:gridCol w="2492925"/>
              </a:tblGrid>
              <a:tr h="363750">
                <a:tc rowSpan="2">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2003</a:t>
                      </a:r>
                      <a:endParaRPr/>
                    </a:p>
                  </a:txBody>
                  <a:tcPr marT="6925" marB="0" marR="6925" marL="69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Basic Law Concerning Measures for a Decreasing Birthrate and a Growing Birthrate</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Rapid decline in birthrate, population</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l">
                        <a:spcBef>
                          <a:spcPts val="0"/>
                        </a:spcBef>
                        <a:spcAft>
                          <a:spcPts val="0"/>
                        </a:spcAft>
                        <a:buNone/>
                      </a:pPr>
                      <a:r>
                        <a:t/>
                      </a:r>
                      <a:endParaRPr b="0" i="0" sz="1100" u="none" cap="none" strike="noStrike">
                        <a:solidFill>
                          <a:srgbClr val="000000"/>
                        </a:solidFill>
                        <a:latin typeface="Arial"/>
                        <a:ea typeface="Arial"/>
                        <a:cs typeface="Arial"/>
                        <a:sym typeface="Arial"/>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Report on Market Evolution" and Socially Responsible Management</a:t>
                      </a:r>
                      <a:endParaRPr b="0" i="0" sz="1200" u="none" cap="none" strike="noStrike">
                        <a:solidFill>
                          <a:srgbClr val="000000"/>
                        </a:solidFill>
                        <a:latin typeface="Times New Roman"/>
                        <a:ea typeface="Times New Roman"/>
                        <a:cs typeface="Times New Roman"/>
                        <a:sym typeface="Times New Roman"/>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489250">
                <a:tc vMerge="1"/>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Act on the Promotion of Environmental Conservation Activities through Environmental Education</a:t>
                      </a:r>
                      <a:endParaRPr/>
                    </a:p>
                  </a:txBody>
                  <a:tcPr marT="6925" marB="0" marR="6925" marL="69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Environment, learning　</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t/>
                      </a:r>
                      <a:endParaRPr b="0" i="0" sz="800" u="none" cap="none" strike="noStrike">
                        <a:solidFill>
                          <a:srgbClr val="000000"/>
                        </a:solidFill>
                        <a:latin typeface="Arial"/>
                        <a:ea typeface="Arial"/>
                        <a:cs typeface="Arial"/>
                        <a:sym typeface="Arial"/>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　</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489250">
                <a:tc>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2004</a:t>
                      </a:r>
                      <a:endParaRPr/>
                    </a:p>
                  </a:txBody>
                  <a:tcPr marT="6925" marB="0" marR="6925" marL="69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Developmental Disabilities Support Act</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welfare</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Arial"/>
                          <a:ea typeface="Arial"/>
                          <a:cs typeface="Arial"/>
                          <a:sym typeface="Arial"/>
                        </a:rPr>
                        <a:t>Niigata Chuetsu Earthquake, Mt. Asama Eruption</a:t>
                      </a:r>
                      <a:endParaRPr/>
                    </a:p>
                    <a:p>
                      <a:pPr indent="0" lvl="0" marL="0" marR="0" rtl="0" algn="l">
                        <a:spcBef>
                          <a:spcPts val="0"/>
                        </a:spcBef>
                        <a:spcAft>
                          <a:spcPts val="0"/>
                        </a:spcAft>
                        <a:buNone/>
                      </a:pPr>
                      <a:r>
                        <a:t/>
                      </a:r>
                      <a:endParaRPr b="0" i="0" sz="1100" u="none" cap="none" strike="noStrike">
                        <a:solidFill>
                          <a:srgbClr val="000000"/>
                        </a:solidFill>
                        <a:latin typeface="Arial"/>
                        <a:ea typeface="Arial"/>
                        <a:cs typeface="Arial"/>
                        <a:sym typeface="Arial"/>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b="0" i="0" sz="1200" u="none" cap="none" strike="noStrike">
                        <a:solidFill>
                          <a:srgbClr val="000000"/>
                        </a:solidFill>
                        <a:latin typeface="Times New Roman"/>
                        <a:ea typeface="Times New Roman"/>
                        <a:cs typeface="Times New Roman"/>
                        <a:sym typeface="Times New Roman"/>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63750">
                <a:tc rowSpan="2">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2005</a:t>
                      </a:r>
                      <a:endParaRPr/>
                    </a:p>
                  </a:txBody>
                  <a:tcPr marT="6925" marB="0" marR="6925" marL="69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Local Revitalization Law</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regional revitalization</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t/>
                      </a:r>
                      <a:endParaRPr b="0" i="0" sz="1100" u="none" cap="none" strike="noStrike">
                        <a:solidFill>
                          <a:srgbClr val="000000"/>
                        </a:solidFill>
                        <a:latin typeface="Arial"/>
                        <a:ea typeface="Arial"/>
                        <a:cs typeface="Arial"/>
                        <a:sym typeface="Arial"/>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　</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63750">
                <a:tc vMerge="1"/>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Basic Act on Shokuiku (Food and Nutrition Education)</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food </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t/>
                      </a:r>
                      <a:endParaRPr b="0" i="0" sz="1100" u="none" cap="none" strike="noStrike">
                        <a:solidFill>
                          <a:srgbClr val="000000"/>
                        </a:solidFill>
                        <a:latin typeface="Arial"/>
                        <a:ea typeface="Arial"/>
                        <a:cs typeface="Arial"/>
                        <a:sym typeface="Arial"/>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　</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63750">
                <a:tc rowSpan="5">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2006</a:t>
                      </a:r>
                      <a:endParaRPr/>
                    </a:p>
                  </a:txBody>
                  <a:tcPr marT="6925" marB="0" marR="6925" marL="69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Act on General Incorporated Associations and General Incorporated Foundations</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1EFD8"/>
                    </a:solidFill>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civil society</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t/>
                      </a:r>
                      <a:endParaRPr b="0" i="0" sz="1100" u="none" cap="none" strike="noStrike">
                        <a:solidFill>
                          <a:srgbClr val="000000"/>
                        </a:solidFill>
                        <a:latin typeface="Arial"/>
                        <a:ea typeface="Arial"/>
                        <a:cs typeface="Arial"/>
                        <a:sym typeface="Arial"/>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　</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63750">
                <a:tc vMerge="1"/>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Basic Act on Suicide Prevention</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issue of suicide</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t/>
                      </a:r>
                      <a:endParaRPr b="0" i="0" sz="1100" u="none" cap="none" strike="noStrike">
                        <a:solidFill>
                          <a:srgbClr val="000000"/>
                        </a:solidFill>
                        <a:latin typeface="Arial"/>
                        <a:ea typeface="Arial"/>
                        <a:cs typeface="Arial"/>
                        <a:sym typeface="Arial"/>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　</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63750">
                <a:tc vMerge="1"/>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Basic Act on Education</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learning　</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t/>
                      </a:r>
                      <a:endParaRPr b="0" i="0" sz="1100" u="none" cap="none" strike="noStrike">
                        <a:solidFill>
                          <a:srgbClr val="000000"/>
                        </a:solidFill>
                        <a:latin typeface="Arial"/>
                        <a:ea typeface="Arial"/>
                        <a:cs typeface="Arial"/>
                        <a:sym typeface="Arial"/>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　</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63750">
                <a:tc vMerge="1"/>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Basic Act for Establishing a Tourism Nation</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tourism</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t/>
                      </a:r>
                      <a:endParaRPr b="0" i="0" sz="1100" u="none" cap="none" strike="noStrike">
                        <a:solidFill>
                          <a:srgbClr val="000000"/>
                        </a:solidFill>
                        <a:latin typeface="Arial"/>
                        <a:ea typeface="Arial"/>
                        <a:cs typeface="Arial"/>
                        <a:sym typeface="Arial"/>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　</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63750">
                <a:tc vMerge="1"/>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Act on Promotion of Organic Agriculture</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agriculture</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t/>
                      </a:r>
                      <a:endParaRPr b="0" i="0" sz="1100" u="none" cap="none" strike="noStrike">
                        <a:solidFill>
                          <a:srgbClr val="000000"/>
                        </a:solidFill>
                        <a:latin typeface="Arial"/>
                        <a:ea typeface="Arial"/>
                        <a:cs typeface="Arial"/>
                        <a:sym typeface="Arial"/>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　</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545625">
                <a:tc rowSpan="2">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2007</a:t>
                      </a:r>
                      <a:endParaRPr/>
                    </a:p>
                  </a:txBody>
                  <a:tcPr marT="6925" marB="0" marR="6925" marL="69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Act on the Promotion of Settlement and Inter-regional Exchange for the Revitalization of Agriculture, Forestry and Fishing Villages</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Promotion Settling,  regional revitalization</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t/>
                      </a:r>
                      <a:endParaRPr b="0" i="0" sz="1100" u="none" cap="none" strike="noStrike">
                        <a:solidFill>
                          <a:srgbClr val="000000"/>
                        </a:solidFill>
                        <a:latin typeface="Arial"/>
                        <a:ea typeface="Arial"/>
                        <a:cs typeface="Arial"/>
                        <a:sym typeface="Arial"/>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　</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582000">
                <a:tc vMerge="1"/>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Act on Promotion of Business Activities Responding to Demand from Local Residents to Revitalize Shopping Streets</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Revitalization of shopping district</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l">
                        <a:spcBef>
                          <a:spcPts val="0"/>
                        </a:spcBef>
                        <a:spcAft>
                          <a:spcPts val="0"/>
                        </a:spcAft>
                        <a:buNone/>
                      </a:pPr>
                      <a:r>
                        <a:t/>
                      </a:r>
                      <a:endParaRPr b="0" i="0" sz="1100" u="none" cap="none" strike="noStrike">
                        <a:solidFill>
                          <a:srgbClr val="000000"/>
                        </a:solidFill>
                        <a:latin typeface="Arial"/>
                        <a:ea typeface="Arial"/>
                        <a:cs typeface="Arial"/>
                        <a:sym typeface="Arial"/>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Report on the Fund Circulation System that Supports Public Prosperity 　</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63750">
                <a:tc rowSpan="2">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2008</a:t>
                      </a:r>
                      <a:endParaRPr/>
                    </a:p>
                  </a:txBody>
                  <a:tcPr marT="6925" marB="0" marR="6925" marL="69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Basic Act on Biodiversity</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environment, Biodiversity</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t/>
                      </a:r>
                      <a:endParaRPr b="0" i="0" sz="1100" u="none" cap="none" strike="noStrike">
                        <a:solidFill>
                          <a:srgbClr val="000000"/>
                        </a:solidFill>
                        <a:latin typeface="Arial"/>
                        <a:ea typeface="Arial"/>
                        <a:cs typeface="Arial"/>
                        <a:sym typeface="Arial"/>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Environmental Model Cities</a:t>
                      </a:r>
                      <a:endParaRPr/>
                    </a:p>
                    <a:p>
                      <a:pPr indent="0" lvl="0" marL="0" marR="0" rtl="0" algn="ctr">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　</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63750">
                <a:tc vMerge="1"/>
                <a:tc>
                  <a:txBody>
                    <a:bodyPr/>
                    <a:lstStyle/>
                    <a:p>
                      <a:pPr indent="0" lvl="0" marL="0" marR="0" rtl="0" algn="l">
                        <a:spcBef>
                          <a:spcPts val="0"/>
                        </a:spcBef>
                        <a:spcAft>
                          <a:spcPts val="0"/>
                        </a:spcAft>
                        <a:buNone/>
                      </a:pPr>
                      <a:r>
                        <a:rPr b="0" i="0" lang="en-US" sz="1200" u="none" cap="none" strike="noStrike">
                          <a:solidFill>
                            <a:srgbClr val="000000"/>
                          </a:solidFill>
                          <a:latin typeface="Arial"/>
                          <a:ea typeface="Arial"/>
                          <a:cs typeface="Arial"/>
                          <a:sym typeface="Arial"/>
                        </a:rPr>
                        <a:t>Basic Space Act</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technology, space</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l">
                        <a:spcBef>
                          <a:spcPts val="0"/>
                        </a:spcBef>
                        <a:spcAft>
                          <a:spcPts val="0"/>
                        </a:spcAft>
                        <a:buNone/>
                      </a:pPr>
                      <a:r>
                        <a:t/>
                      </a:r>
                      <a:endParaRPr b="0" i="0" sz="1200" u="none" cap="none" strike="noStrike">
                        <a:solidFill>
                          <a:srgbClr val="000000"/>
                        </a:solidFill>
                        <a:latin typeface="Arial"/>
                        <a:ea typeface="Arial"/>
                        <a:cs typeface="Arial"/>
                        <a:sym typeface="Arial"/>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report on social business/ METI　</a:t>
                      </a:r>
                      <a:endParaRPr/>
                    </a:p>
                  </a:txBody>
                  <a:tcPr marT="6925" marB="0" marR="6925" marL="6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7CAAC"/>
                    </a:solidFill>
                  </a:tcPr>
                </a:tc>
              </a:tr>
            </a:tbl>
          </a:graphicData>
        </a:graphic>
      </p:graphicFrame>
      <p:sp>
        <p:nvSpPr>
          <p:cNvPr id="129" name="Google Shape;129;p4"/>
          <p:cNvSpPr txBox="1"/>
          <p:nvPr>
            <p:ph idx="12" type="sldNum"/>
          </p:nvPr>
        </p:nvSpPr>
        <p:spPr>
          <a:xfrm>
            <a:off x="9267547" y="6315557"/>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graphicFrame>
        <p:nvGraphicFramePr>
          <p:cNvPr id="135" name="Google Shape;135;p5"/>
          <p:cNvGraphicFramePr/>
          <p:nvPr/>
        </p:nvGraphicFramePr>
        <p:xfrm>
          <a:off x="501057" y="323997"/>
          <a:ext cx="3000000" cy="3000000"/>
        </p:xfrm>
        <a:graphic>
          <a:graphicData uri="http://schemas.openxmlformats.org/drawingml/2006/table">
            <a:tbl>
              <a:tblPr>
                <a:noFill/>
                <a:tableStyleId>{F8F4F08B-D4C8-4838-A4A6-5905E3CB5956}</a:tableStyleId>
              </a:tblPr>
              <a:tblGrid>
                <a:gridCol w="844200"/>
                <a:gridCol w="4657950"/>
                <a:gridCol w="1501625"/>
                <a:gridCol w="1426125"/>
                <a:gridCol w="2759975"/>
              </a:tblGrid>
              <a:tr h="489725">
                <a:tc>
                  <a:txBody>
                    <a:bodyPr/>
                    <a:lstStyle/>
                    <a:p>
                      <a:pPr indent="0" lvl="0" marL="0" marR="0" rtl="0" algn="ctr">
                        <a:spcBef>
                          <a:spcPts val="0"/>
                        </a:spcBef>
                        <a:spcAft>
                          <a:spcPts val="0"/>
                        </a:spcAft>
                        <a:buNone/>
                      </a:pPr>
                      <a:r>
                        <a:rPr b="0" i="0" lang="en-US" sz="1050" u="none" cap="none" strike="noStrike">
                          <a:solidFill>
                            <a:srgbClr val="000000"/>
                          </a:solidFill>
                          <a:latin typeface="Arial"/>
                          <a:ea typeface="Arial"/>
                          <a:cs typeface="Arial"/>
                          <a:sym typeface="Arial"/>
                        </a:rPr>
                        <a:t>year</a:t>
                      </a:r>
                      <a:endParaRPr/>
                    </a:p>
                  </a:txBody>
                  <a:tcPr marT="5225" marB="0" marR="5225" marL="52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l">
                        <a:spcBef>
                          <a:spcPts val="0"/>
                        </a:spcBef>
                        <a:spcAft>
                          <a:spcPts val="0"/>
                        </a:spcAft>
                        <a:buNone/>
                      </a:pPr>
                      <a:r>
                        <a:rPr b="0" i="0" lang="en-US" sz="1050" u="none" cap="none" strike="noStrike">
                          <a:solidFill>
                            <a:srgbClr val="000000"/>
                          </a:solidFill>
                          <a:latin typeface="Arial"/>
                          <a:ea typeface="Arial"/>
                          <a:cs typeface="Arial"/>
                          <a:sym typeface="Arial"/>
                        </a:rPr>
                        <a:t>Law, Important relating policy</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spcBef>
                          <a:spcPts val="0"/>
                        </a:spcBef>
                        <a:spcAft>
                          <a:spcPts val="0"/>
                        </a:spcAft>
                        <a:buNone/>
                      </a:pPr>
                      <a:r>
                        <a:rPr b="0" i="0" lang="en-US" sz="1050" u="none" cap="none" strike="noStrike">
                          <a:solidFill>
                            <a:srgbClr val="000000"/>
                          </a:solidFill>
                          <a:latin typeface="Arial"/>
                          <a:ea typeface="Arial"/>
                          <a:cs typeface="Arial"/>
                          <a:sym typeface="Arial"/>
                        </a:rPr>
                        <a:t>purpose /  key word</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spcBef>
                          <a:spcPts val="0"/>
                        </a:spcBef>
                        <a:spcAft>
                          <a:spcPts val="0"/>
                        </a:spcAft>
                        <a:buNone/>
                      </a:pPr>
                      <a:r>
                        <a:rPr b="0" i="0" lang="en-US" sz="1050" u="none" cap="none" strike="noStrike">
                          <a:solidFill>
                            <a:srgbClr val="000000"/>
                          </a:solidFill>
                          <a:latin typeface="Arial"/>
                          <a:ea typeface="Arial"/>
                          <a:cs typeface="Arial"/>
                          <a:sym typeface="Arial"/>
                        </a:rPr>
                        <a:t>Disaster Relief Act applicable (fiscal year) partial listing</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l">
                        <a:spcBef>
                          <a:spcPts val="0"/>
                        </a:spcBef>
                        <a:spcAft>
                          <a:spcPts val="0"/>
                        </a:spcAft>
                        <a:buNone/>
                      </a:pPr>
                      <a:r>
                        <a:rPr b="0" i="0" lang="en-US" sz="1050" u="none" cap="none" strike="noStrike">
                          <a:solidFill>
                            <a:srgbClr val="000000"/>
                          </a:solidFill>
                          <a:latin typeface="Arial"/>
                          <a:ea typeface="Arial"/>
                          <a:cs typeface="Arial"/>
                          <a:sym typeface="Arial"/>
                        </a:rPr>
                        <a:t>white report and committee (year/ fiscal year)</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r>
              <a:tr h="212525">
                <a:tc rowSpan="3">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2009</a:t>
                      </a:r>
                      <a:endParaRPr/>
                    </a:p>
                  </a:txBody>
                  <a:tcPr marT="5225" marB="0" marR="5225" marL="52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Act for Measures to Support the Development of Children and Youth</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issue of  youth</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rowSpan="3">
                  <a:txBody>
                    <a:bodyPr/>
                    <a:lstStyle/>
                    <a:p>
                      <a:pPr indent="0" lvl="0" marL="0" marR="0" rtl="0" algn="ctr">
                        <a:spcBef>
                          <a:spcPts val="0"/>
                        </a:spcBef>
                        <a:spcAft>
                          <a:spcPts val="0"/>
                        </a:spcAft>
                        <a:buNone/>
                      </a:pPr>
                      <a:br>
                        <a:rPr b="0" i="0" lang="en-US" sz="1000" u="none" cap="none" strike="noStrike">
                          <a:solidFill>
                            <a:srgbClr val="000000"/>
                          </a:solidFill>
                          <a:latin typeface="Arial"/>
                          <a:ea typeface="Arial"/>
                          <a:cs typeface="Arial"/>
                          <a:sym typeface="Arial"/>
                        </a:rPr>
                      </a:br>
                      <a:br>
                        <a:rPr b="0" i="0" lang="en-US" sz="1000" u="none" cap="none" strike="noStrike">
                          <a:solidFill>
                            <a:srgbClr val="000000"/>
                          </a:solidFill>
                          <a:latin typeface="Arial"/>
                          <a:ea typeface="Arial"/>
                          <a:cs typeface="Arial"/>
                          <a:sym typeface="Arial"/>
                        </a:rPr>
                      </a:br>
                      <a:r>
                        <a:rPr b="0" i="0" lang="en-US" sz="1000" u="none" cap="none" strike="noStrike">
                          <a:solidFill>
                            <a:srgbClr val="000000"/>
                          </a:solidFill>
                          <a:latin typeface="Arial"/>
                          <a:ea typeface="Arial"/>
                          <a:cs typeface="Arial"/>
                          <a:sym typeface="Arial"/>
                        </a:rPr>
                        <a:t>2 cases 7 cities</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3">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Regional Strength Creation Plan</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748975">
                <a:tc vMerge="1"/>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Act on Promoting the Treatment of Debris that Drift Ashore Concerning the Conservation of Good Coastal Landscapes and Environments as well as Marine Environments to Protect the Beautiful and Abundant Natural Environment</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marine debris, environment</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vMerge="1"/>
                <a:tc vMerge="1"/>
              </a:tr>
              <a:tr h="248125">
                <a:tc vMerge="1"/>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Regional Development Cooperation Corps</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regional revitalization</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vMerge="1"/>
                <a:tc vMerge="1"/>
              </a:tr>
              <a:tr h="377150">
                <a:tc rowSpan="2">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2010</a:t>
                      </a:r>
                      <a:endParaRPr/>
                    </a:p>
                  </a:txBody>
                  <a:tcPr marT="5225" marB="0" marR="5225" marL="52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Act on the Promotion of Activities for Conservation of Biodiversity through Cooperation among Diverse Actors in Local Communities</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environment, Biodiversity</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rowSpan="2">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7 cases 259cities</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　</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77150">
                <a:tc vMerge="1"/>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Act on Promotion of Utilization of Wood in Buildings to Contribute to Realization of a Decarbonized Society</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forest, decarbonize</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vMerge="1"/>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　</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77150">
                <a:tc rowSpan="3">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2011</a:t>
                      </a:r>
                      <a:endParaRPr/>
                    </a:p>
                  </a:txBody>
                  <a:tcPr marT="5225" marB="0" marR="5225" marL="52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Basic Act on Reconstruction in Response to the Great East Japan Earthquake</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disaster</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Great East Japan Earthquake,</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1EFD8"/>
                    </a:solidFill>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Environmental future Cities</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12525">
                <a:tc vMerge="1"/>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Act on Tsunami Disaster Prevention Community Development</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disaster </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rowSpan="2">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7 cases 68 cities</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2">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Report of the Study Group on Social Business Promotion;  to promote the creation of new regional growth industries</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BE4D4"/>
                    </a:solidFill>
                  </a:tcPr>
                </a:tc>
              </a:tr>
              <a:tr h="536450">
                <a:tc vMerge="1"/>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Act on Special Measures concerning Promotion of Utilization of Renewable Energy</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decarbonize</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vMerge="1"/>
                <a:tc vMerge="1"/>
              </a:tr>
              <a:tr h="212525">
                <a:tc rowSpan="2">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2012</a:t>
                      </a:r>
                      <a:endParaRPr/>
                    </a:p>
                  </a:txBody>
                  <a:tcPr marT="5225" marB="0" marR="5225" marL="52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Act on the Promotion of Consumer Education</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learning　</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rowSpan="2">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8 cases 43 cities</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　</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25550">
                <a:tc vMerge="1"/>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Child Care and Development Support Act</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child care</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vMerge="1"/>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　</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12525">
                <a:tc rowSpan="4">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2013</a:t>
                      </a:r>
                      <a:endParaRPr/>
                    </a:p>
                  </a:txBody>
                  <a:tcPr marT="5225" marB="0" marR="5225" marL="52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Act on the Promotion of Policy on Child Poverty</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child care</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rowSpan="4">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10 cases 63 cities</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2">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Round-table on Creating a Mutual Aid Society</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12525">
                <a:tc vMerge="1"/>
                <a:tc rowSpan="2">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Anti-Bullying Measures Promotion Act</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2">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child care</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vMerge="1"/>
                <a:tc vMerge="1"/>
              </a:tr>
              <a:tr h="120775">
                <a:tc vMerge="1"/>
                <a:tc vMerge="1"/>
                <a:tc vMerge="1"/>
                <a:tc vMerge="1"/>
                <a:tc rowSpan="2">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　</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563050">
                <a:tc vMerge="1"/>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Basic Act for National Resilience Contributing to Preventing and Mitigating Disasters for Developing Resilience in the Lives of the Citizenry</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disaster</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vMerge="1"/>
                <a:tc vMerge="1"/>
              </a:tr>
              <a:tr h="377150">
                <a:tc rowSpan="2">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2014</a:t>
                      </a:r>
                      <a:endParaRPr/>
                    </a:p>
                  </a:txBody>
                  <a:tcPr marT="5225" marB="0" marR="5225" marL="52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Act on Special Measures concerning Promotion of Measures for Empty House etc.</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issue of Empty House</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rowSpan="2">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8 cases 18 cities </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rowSpan="2">
                  <a:txBody>
                    <a:bodyPr/>
                    <a:lstStyle/>
                    <a:p>
                      <a:pPr indent="0" lvl="0" marL="0" marR="0" rtl="0" algn="l">
                        <a:spcBef>
                          <a:spcPts val="0"/>
                        </a:spcBef>
                        <a:spcAft>
                          <a:spcPts val="0"/>
                        </a:spcAft>
                        <a:buNone/>
                      </a:pPr>
                      <a:r>
                        <a:t/>
                      </a:r>
                      <a:endParaRPr b="0" i="0" sz="1200" u="none" cap="none" strike="noStrike">
                        <a:solidFill>
                          <a:srgbClr val="000000"/>
                        </a:solidFill>
                        <a:latin typeface="Times New Roman"/>
                        <a:ea typeface="Times New Roman"/>
                        <a:cs typeface="Times New Roman"/>
                        <a:sym typeface="Times New Roman"/>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34050">
                <a:tc vMerge="1"/>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Town, People, Work and Job Creation Act</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population </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vMerge="1"/>
                <a:tc vMerge="1"/>
              </a:tr>
              <a:tr h="422525">
                <a:tc>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2015</a:t>
                      </a:r>
                      <a:endParaRPr/>
                    </a:p>
                  </a:txBody>
                  <a:tcPr marT="5225" marB="0" marR="5225" marL="52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set up Children's Future Support Fund</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child care</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3 cases 28 citis</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Survey on the Scale of Activities of Social Enterprises in Japan</a:t>
                      </a:r>
                      <a:endParaRPr/>
                    </a:p>
                  </a:txBody>
                  <a:tcPr marT="5225" marB="0" marR="5225" marL="52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BE4D4"/>
                    </a:solidFill>
                  </a:tcPr>
                </a:tc>
              </a:tr>
            </a:tbl>
          </a:graphicData>
        </a:graphic>
      </p:graphicFrame>
      <p:sp>
        <p:nvSpPr>
          <p:cNvPr id="136" name="Google Shape;136;p5"/>
          <p:cNvSpPr txBox="1"/>
          <p:nvPr>
            <p:ph idx="12" type="sldNum"/>
          </p:nvPr>
        </p:nvSpPr>
        <p:spPr>
          <a:xfrm>
            <a:off x="9285303" y="6319296"/>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graphicFrame>
        <p:nvGraphicFramePr>
          <p:cNvPr id="142" name="Google Shape;142;p6"/>
          <p:cNvGraphicFramePr/>
          <p:nvPr/>
        </p:nvGraphicFramePr>
        <p:xfrm>
          <a:off x="538853" y="485351"/>
          <a:ext cx="3000000" cy="3000000"/>
        </p:xfrm>
        <a:graphic>
          <a:graphicData uri="http://schemas.openxmlformats.org/drawingml/2006/table">
            <a:tbl>
              <a:tblPr>
                <a:noFill/>
                <a:tableStyleId>{F8F4F08B-D4C8-4838-A4A6-5905E3CB5956}</a:tableStyleId>
              </a:tblPr>
              <a:tblGrid>
                <a:gridCol w="761450"/>
                <a:gridCol w="3876550"/>
                <a:gridCol w="1451300"/>
                <a:gridCol w="1894425"/>
                <a:gridCol w="3130575"/>
              </a:tblGrid>
              <a:tr h="586200">
                <a:tc rowSpan="4">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2016</a:t>
                      </a:r>
                      <a:endParaRPr/>
                    </a:p>
                  </a:txBody>
                  <a:tcPr marT="5750" marB="0" marR="5750" marL="57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Act on Proper Technical Intern Training and Protection of Technical Intern Trainees</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learning, issue of foreigner</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100" u="none" cap="none" strike="noStrike">
                          <a:solidFill>
                            <a:srgbClr val="000000"/>
                          </a:solidFill>
                          <a:latin typeface="Arial"/>
                          <a:ea typeface="Arial"/>
                          <a:cs typeface="Arial"/>
                          <a:sym typeface="Arial"/>
                        </a:rPr>
                        <a:t>Kumamoto Earthquake.</a:t>
                      </a:r>
                      <a:br>
                        <a:rPr b="0" i="0" lang="en-US" sz="1100" u="none" cap="none" strike="noStrike">
                          <a:solidFill>
                            <a:srgbClr val="000000"/>
                          </a:solidFill>
                          <a:latin typeface="Arial"/>
                          <a:ea typeface="Arial"/>
                          <a:cs typeface="Arial"/>
                          <a:sym typeface="Arial"/>
                        </a:rPr>
                      </a:br>
                      <a:r>
                        <a:rPr b="0" i="0" lang="en-US" sz="1100" u="none" cap="none" strike="noStrike">
                          <a:solidFill>
                            <a:srgbClr val="000000"/>
                          </a:solidFill>
                          <a:latin typeface="Arial"/>
                          <a:ea typeface="Arial"/>
                          <a:cs typeface="Arial"/>
                          <a:sym typeface="Arial"/>
                        </a:rPr>
                        <a:t>Tottori quake.</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1EFD8"/>
                    </a:solidFill>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Promoting Social Impact Measurement</a:t>
                      </a:r>
                      <a:br>
                        <a:rPr b="0" i="0" lang="en-US" sz="1200" u="none" cap="none" strike="noStrike">
                          <a:solidFill>
                            <a:srgbClr val="000000"/>
                          </a:solidFill>
                          <a:latin typeface="Times New Roman"/>
                          <a:ea typeface="Times New Roman"/>
                          <a:cs typeface="Times New Roman"/>
                          <a:sym typeface="Times New Roman"/>
                        </a:rPr>
                      </a:br>
                      <a:r>
                        <a:rPr b="0" i="0" lang="en-US" sz="1200" u="none" cap="none" strike="noStrike">
                          <a:solidFill>
                            <a:srgbClr val="000000"/>
                          </a:solidFill>
                          <a:latin typeface="Times New Roman"/>
                          <a:ea typeface="Times New Roman"/>
                          <a:cs typeface="Times New Roman"/>
                          <a:sym typeface="Times New Roman"/>
                        </a:rPr>
                        <a:t>– Basic Concept of Social Impact Measurement for Solving Social Issues and Plans to be Taken – </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52300">
                <a:tc vMerge="1"/>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Society 5.0   in the 5th Science and Technology Basic Plan</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technology</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100" u="none" cap="none" strike="noStrike">
                          <a:solidFill>
                            <a:srgbClr val="000000"/>
                          </a:solidFill>
                          <a:latin typeface="Arial"/>
                          <a:ea typeface="Arial"/>
                          <a:cs typeface="Arial"/>
                          <a:sym typeface="Arial"/>
                        </a:rPr>
                        <a:t>　</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set up SDGs Promotion Division</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86925">
                <a:tc vMerge="1"/>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Basic Act on the Advancement of Public and Private Sector Data Utilization</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digital</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100" u="none" cap="none" strike="noStrike">
                          <a:solidFill>
                            <a:srgbClr val="000000"/>
                          </a:solidFill>
                          <a:latin typeface="Arial"/>
                          <a:ea typeface="Arial"/>
                          <a:cs typeface="Arial"/>
                          <a:sym typeface="Arial"/>
                        </a:rPr>
                        <a:t>　</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research on the actual status of social enterprises　</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BE4D4"/>
                    </a:solidFill>
                  </a:tcPr>
                </a:tc>
              </a:tr>
              <a:tr h="386925">
                <a:tc vMerge="1"/>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Act on Utilization of Funds Related to Dormant Deposits to Promote Public Interest Activities by the Private Sector </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1EFD8"/>
                    </a:solidFill>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Dormant Deposits, civil society</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100" u="none" cap="none" strike="noStrike">
                          <a:solidFill>
                            <a:srgbClr val="000000"/>
                          </a:solidFill>
                          <a:latin typeface="Arial"/>
                          <a:ea typeface="Arial"/>
                          <a:cs typeface="Arial"/>
                          <a:sym typeface="Arial"/>
                        </a:rPr>
                        <a:t>　</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t/>
                      </a:r>
                      <a:endParaRPr b="0" i="0" sz="1200" u="none" cap="none" strike="noStrike">
                        <a:solidFill>
                          <a:srgbClr val="000000"/>
                        </a:solidFill>
                        <a:latin typeface="Times New Roman"/>
                        <a:ea typeface="Times New Roman"/>
                        <a:cs typeface="Times New Roman"/>
                        <a:sym typeface="Times New Roman"/>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86925">
                <a:tc>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2017</a:t>
                      </a:r>
                      <a:endParaRPr/>
                    </a:p>
                  </a:txBody>
                  <a:tcPr marT="5750" marB="0" marR="5750" marL="57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Act on the Support for Strengthening Agricultural Competitiveness</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agriculture</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100" u="none" cap="none" strike="noStrike">
                          <a:solidFill>
                            <a:srgbClr val="000000"/>
                          </a:solidFill>
                          <a:latin typeface="Arial"/>
                          <a:ea typeface="Arial"/>
                          <a:cs typeface="Arial"/>
                          <a:sym typeface="Arial"/>
                        </a:rPr>
                        <a:t>　</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　</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704350">
                <a:tc>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2018</a:t>
                      </a:r>
                      <a:endParaRPr/>
                    </a:p>
                  </a:txBody>
                  <a:tcPr marT="5750" marB="0" marR="5750" marL="57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Act on the Promotion of Education and Employment of Young People through the Promotion of Universities and the Creation of Employment Opportunities for Young People in the Region</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learning</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100" u="none" cap="none" strike="noStrike">
                          <a:solidFill>
                            <a:srgbClr val="000000"/>
                          </a:solidFill>
                          <a:latin typeface="Arial"/>
                          <a:ea typeface="Arial"/>
                          <a:cs typeface="Arial"/>
                          <a:sym typeface="Arial"/>
                        </a:rPr>
                        <a:t>Big quake in Hokkaido, Shimane and  Osaka. Torrential rain in Western Japan </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1EFD8"/>
                    </a:solidFill>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start to select SDGs Future Cities</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86925">
                <a:tc rowSpan="3">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2019</a:t>
                      </a:r>
                      <a:endParaRPr/>
                    </a:p>
                  </a:txBody>
                  <a:tcPr marT="5750" marB="0" marR="5750" marL="57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Act on Promotion of Specific Regional Development Projects to Cope with Rapid Decline in Regional Population</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population </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100" u="none" cap="none" strike="noStrike">
                          <a:solidFill>
                            <a:srgbClr val="000000"/>
                          </a:solidFill>
                          <a:latin typeface="Arial"/>
                          <a:ea typeface="Arial"/>
                          <a:cs typeface="Arial"/>
                          <a:sym typeface="Arial"/>
                        </a:rPr>
                        <a:t>Typhoon No. 19, 390cities</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Regional Revitalization SDGs Finance Research and Study Group</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529750">
                <a:tc vMerge="1"/>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Act on Promotion of Food Loss Reduction</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issue of food loss</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100" u="none" cap="none" strike="noStrike">
                          <a:solidFill>
                            <a:srgbClr val="000000"/>
                          </a:solidFill>
                          <a:latin typeface="Arial"/>
                          <a:ea typeface="Arial"/>
                          <a:cs typeface="Arial"/>
                          <a:sym typeface="Arial"/>
                        </a:rPr>
                        <a:t>　</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Roundtable on Lifestyle Diversification; How to make the most of local activism</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239325">
                <a:tc vMerge="1"/>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Act for the Promotion of Terraced Areas</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tourism</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100" u="none" cap="none" strike="noStrike">
                          <a:solidFill>
                            <a:srgbClr val="000000"/>
                          </a:solidFill>
                          <a:latin typeface="Arial"/>
                          <a:ea typeface="Arial"/>
                          <a:cs typeface="Arial"/>
                          <a:sym typeface="Arial"/>
                        </a:rPr>
                        <a:t>　</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Report on the Survey of Financial and Non-Financial Support for Social Enterprises in Japan　</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BE4D4"/>
                    </a:solidFill>
                  </a:tcPr>
                </a:tc>
              </a:tr>
              <a:tr h="532525">
                <a:tc>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2020</a:t>
                      </a:r>
                      <a:endParaRPr/>
                    </a:p>
                  </a:txBody>
                  <a:tcPr marT="5750" marB="0" marR="5750" marL="57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　</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　</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100" u="none" cap="none" strike="noStrike">
                          <a:solidFill>
                            <a:srgbClr val="000000"/>
                          </a:solidFill>
                          <a:latin typeface="Arial"/>
                          <a:ea typeface="Arial"/>
                          <a:cs typeface="Arial"/>
                          <a:sym typeface="Arial"/>
                        </a:rPr>
                        <a:t>heavy rain disaster, 98cities</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Guidelines for SDGs for regional Revitalization; Registration and Certification Systems for Local Gov.</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86925">
                <a:tc rowSpan="2">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2021</a:t>
                      </a:r>
                      <a:endParaRPr/>
                    </a:p>
                  </a:txBody>
                  <a:tcPr marT="5750" marB="0" marR="5750" marL="57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Act on Special Measures concerning Support for Sustainable Development of Depopulated Areas</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sustainable</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100" u="none" cap="none" strike="noStrike">
                          <a:solidFill>
                            <a:srgbClr val="000000"/>
                          </a:solidFill>
                          <a:latin typeface="Arial"/>
                          <a:ea typeface="Arial"/>
                          <a:cs typeface="Arial"/>
                          <a:sym typeface="Arial"/>
                        </a:rPr>
                        <a:t>heavy rain disaster, 21 cities</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　</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31825">
                <a:tc vMerge="1"/>
                <a:tc>
                  <a:txBody>
                    <a:bodyPr/>
                    <a:lstStyle/>
                    <a:p>
                      <a:pPr indent="0" lvl="0" marL="0" marR="0" rtl="0" algn="l">
                        <a:spcBef>
                          <a:spcPts val="0"/>
                        </a:spcBef>
                        <a:spcAft>
                          <a:spcPts val="0"/>
                        </a:spcAft>
                        <a:buNone/>
                      </a:pPr>
                      <a:r>
                        <a:rPr b="0" i="0" lang="en-US" sz="1100" u="none" cap="none" strike="noStrike">
                          <a:solidFill>
                            <a:srgbClr val="000000"/>
                          </a:solidFill>
                          <a:latin typeface="Arial"/>
                          <a:ea typeface="Arial"/>
                          <a:cs typeface="Arial"/>
                          <a:sym typeface="Arial"/>
                        </a:rPr>
                        <a:t>Basic Act on the Formation of a Digital Society</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digital</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100" u="none" cap="none" strike="noStrike">
                          <a:solidFill>
                            <a:srgbClr val="000000"/>
                          </a:solidFill>
                          <a:latin typeface="Arial"/>
                          <a:ea typeface="Arial"/>
                          <a:cs typeface="Arial"/>
                          <a:sym typeface="Arial"/>
                        </a:rPr>
                        <a:t>　</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　</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55175">
                <a:tc>
                  <a:txBody>
                    <a:bodyPr/>
                    <a:lstStyle/>
                    <a:p>
                      <a:pPr indent="0" lvl="0" marL="0" marR="0" rtl="0" algn="ctr">
                        <a:spcBef>
                          <a:spcPts val="0"/>
                        </a:spcBef>
                        <a:spcAft>
                          <a:spcPts val="0"/>
                        </a:spcAft>
                        <a:buNone/>
                      </a:pPr>
                      <a:r>
                        <a:rPr b="0" i="0" lang="en-US" sz="1000" u="none" cap="none" strike="noStrike">
                          <a:solidFill>
                            <a:srgbClr val="000000"/>
                          </a:solidFill>
                          <a:latin typeface="Arial"/>
                          <a:ea typeface="Arial"/>
                          <a:cs typeface="Arial"/>
                          <a:sym typeface="Arial"/>
                        </a:rPr>
                        <a:t>2022</a:t>
                      </a:r>
                      <a:endParaRPr/>
                    </a:p>
                  </a:txBody>
                  <a:tcPr marT="5750" marB="0" marR="5750" marL="57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000" u="none" cap="none" strike="noStrike">
                          <a:solidFill>
                            <a:srgbClr val="000000"/>
                          </a:solidFill>
                          <a:latin typeface="Arial"/>
                          <a:ea typeface="Arial"/>
                          <a:cs typeface="Arial"/>
                          <a:sym typeface="Arial"/>
                        </a:rPr>
                        <a:t>　</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1200" u="none" cap="none" strike="noStrike">
                          <a:solidFill>
                            <a:srgbClr val="000000"/>
                          </a:solidFill>
                          <a:latin typeface="Arial"/>
                          <a:ea typeface="Arial"/>
                          <a:cs typeface="Arial"/>
                          <a:sym typeface="Arial"/>
                        </a:rPr>
                        <a:t>　</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2CC"/>
                    </a:solidFill>
                  </a:tcPr>
                </a:tc>
                <a:tc>
                  <a:txBody>
                    <a:bodyPr/>
                    <a:lstStyle/>
                    <a:p>
                      <a:pPr indent="0" lvl="0" marL="0" marR="0" rtl="0" algn="ctr">
                        <a:spcBef>
                          <a:spcPts val="0"/>
                        </a:spcBef>
                        <a:spcAft>
                          <a:spcPts val="0"/>
                        </a:spcAft>
                        <a:buNone/>
                      </a:pPr>
                      <a:r>
                        <a:rPr b="0" i="0" lang="en-US" sz="1100" u="none" cap="none" strike="noStrike">
                          <a:solidFill>
                            <a:srgbClr val="000000"/>
                          </a:solidFill>
                          <a:latin typeface="Arial"/>
                          <a:ea typeface="Arial"/>
                          <a:cs typeface="Arial"/>
                          <a:sym typeface="Arial"/>
                        </a:rPr>
                        <a:t>Typhoon No. 14, 286cities</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200" u="none" cap="none" strike="noStrike">
                          <a:solidFill>
                            <a:srgbClr val="000000"/>
                          </a:solidFill>
                          <a:latin typeface="Times New Roman"/>
                          <a:ea typeface="Times New Roman"/>
                          <a:cs typeface="Times New Roman"/>
                          <a:sym typeface="Times New Roman"/>
                        </a:rPr>
                        <a:t>Industrial Policy Study Group for Realizing a Resilient Society</a:t>
                      </a:r>
                      <a:endParaRPr/>
                    </a:p>
                  </a:txBody>
                  <a:tcPr marT="5750" marB="0" marR="5750" marL="57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sp>
        <p:nvSpPr>
          <p:cNvPr id="143" name="Google Shape;143;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7"/>
          <p:cNvSpPr txBox="1"/>
          <p:nvPr>
            <p:ph type="title"/>
          </p:nvPr>
        </p:nvSpPr>
        <p:spPr>
          <a:xfrm>
            <a:off x="838200" y="365126"/>
            <a:ext cx="10515600" cy="373106"/>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Times New Roman"/>
              <a:buNone/>
            </a:pPr>
            <a:r>
              <a:rPr lang="en-US" sz="3200">
                <a:latin typeface="Times New Roman"/>
                <a:ea typeface="Times New Roman"/>
                <a:cs typeface="Times New Roman"/>
                <a:sym typeface="Times New Roman"/>
              </a:rPr>
              <a:t>Some features</a:t>
            </a:r>
            <a:endParaRPr sz="3200">
              <a:latin typeface="Times New Roman"/>
              <a:ea typeface="Times New Roman"/>
              <a:cs typeface="Times New Roman"/>
              <a:sym typeface="Times New Roman"/>
            </a:endParaRPr>
          </a:p>
        </p:txBody>
      </p:sp>
      <p:sp>
        <p:nvSpPr>
          <p:cNvPr id="150" name="Google Shape;150;p7"/>
          <p:cNvSpPr txBox="1"/>
          <p:nvPr>
            <p:ph idx="1" type="body"/>
          </p:nvPr>
        </p:nvSpPr>
        <p:spPr>
          <a:xfrm>
            <a:off x="667973" y="919104"/>
            <a:ext cx="11345062" cy="557377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400"/>
              <a:buChar char="•"/>
            </a:pPr>
            <a:r>
              <a:rPr lang="en-US" sz="2400">
                <a:latin typeface="Times New Roman"/>
                <a:ea typeface="Times New Roman"/>
                <a:cs typeface="Times New Roman"/>
                <a:sym typeface="Times New Roman"/>
              </a:rPr>
              <a:t>First stage 1995~2005</a:t>
            </a:r>
            <a:endParaRPr/>
          </a:p>
          <a:p>
            <a:pPr indent="-228600" lvl="1" marL="685800" rtl="0" algn="l">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Diverse Basic Acts were established.  The law for civil society was established.</a:t>
            </a:r>
            <a:endParaRPr>
              <a:latin typeface="Times New Roman"/>
              <a:ea typeface="Times New Roman"/>
              <a:cs typeface="Times New Roman"/>
              <a:sym typeface="Times New Roman"/>
            </a:endParaRPr>
          </a:p>
          <a:p>
            <a:pPr indent="-228600" lvl="1" marL="685800" rtl="0" algn="l">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Effects of natural disasters</a:t>
            </a:r>
            <a:endParaRPr/>
          </a:p>
          <a:p>
            <a:pPr indent="-228600" lvl="1" marL="685800" rtl="0" algn="l">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To tackle the birth rate reduction and aging society. To promote the regional revitalization. </a:t>
            </a:r>
            <a:endParaRPr/>
          </a:p>
          <a:p>
            <a:pPr indent="-76200" lvl="1" marL="685800" rtl="0" algn="l">
              <a:lnSpc>
                <a:spcPct val="90000"/>
              </a:lnSpc>
              <a:spcBef>
                <a:spcPts val="500"/>
              </a:spcBef>
              <a:spcAft>
                <a:spcPts val="0"/>
              </a:spcAft>
              <a:buClr>
                <a:schemeClr val="dk1"/>
              </a:buClr>
              <a:buSzPts val="2400"/>
              <a:buNone/>
            </a:pPr>
            <a:r>
              <a:t/>
            </a:r>
            <a:endParaRPr>
              <a:latin typeface="Times New Roman"/>
              <a:ea typeface="Times New Roman"/>
              <a:cs typeface="Times New Roman"/>
              <a:sym typeface="Times New Roman"/>
            </a:endParaRPr>
          </a:p>
          <a:p>
            <a:pPr indent="-228600" lvl="0" marL="228600" rtl="0" algn="l">
              <a:lnSpc>
                <a:spcPct val="90000"/>
              </a:lnSpc>
              <a:spcBef>
                <a:spcPts val="1000"/>
              </a:spcBef>
              <a:spcAft>
                <a:spcPts val="0"/>
              </a:spcAft>
              <a:buClr>
                <a:schemeClr val="dk1"/>
              </a:buClr>
              <a:buSzPts val="2400"/>
              <a:buChar char="•"/>
            </a:pPr>
            <a:r>
              <a:rPr lang="en-US" sz="2400">
                <a:latin typeface="Times New Roman"/>
                <a:ea typeface="Times New Roman"/>
                <a:cs typeface="Times New Roman"/>
                <a:sym typeface="Times New Roman"/>
              </a:rPr>
              <a:t>Second stage 2006~2015</a:t>
            </a:r>
            <a:endParaRPr/>
          </a:p>
          <a:p>
            <a:pPr indent="-228600" lvl="1" marL="685800" rtl="0" algn="l">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Specific issues have emerged. The youth and Child care.</a:t>
            </a:r>
            <a:endParaRPr/>
          </a:p>
          <a:p>
            <a:pPr indent="-228600" lvl="1" marL="685800" rtl="0" algn="l">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To promote sustainable and resilient society</a:t>
            </a:r>
            <a:endParaRPr/>
          </a:p>
          <a:p>
            <a:pPr indent="-228600" lvl="1" marL="685800" rtl="0" algn="l">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Many natural disasters occurred and had a significant impact on social policy.</a:t>
            </a:r>
            <a:endParaRPr/>
          </a:p>
          <a:p>
            <a:pPr indent="-76200" lvl="1" marL="685800" rtl="0" algn="l">
              <a:lnSpc>
                <a:spcPct val="90000"/>
              </a:lnSpc>
              <a:spcBef>
                <a:spcPts val="500"/>
              </a:spcBef>
              <a:spcAft>
                <a:spcPts val="0"/>
              </a:spcAft>
              <a:buClr>
                <a:schemeClr val="dk1"/>
              </a:buClr>
              <a:buSzPts val="2400"/>
              <a:buNone/>
            </a:pPr>
            <a:r>
              <a:t/>
            </a:r>
            <a:endParaRPr>
              <a:latin typeface="Times New Roman"/>
              <a:ea typeface="Times New Roman"/>
              <a:cs typeface="Times New Roman"/>
              <a:sym typeface="Times New Roman"/>
            </a:endParaRPr>
          </a:p>
          <a:p>
            <a:pPr indent="-228600" lvl="0" marL="228600" rtl="0" algn="l">
              <a:lnSpc>
                <a:spcPct val="90000"/>
              </a:lnSpc>
              <a:spcBef>
                <a:spcPts val="1000"/>
              </a:spcBef>
              <a:spcAft>
                <a:spcPts val="0"/>
              </a:spcAft>
              <a:buClr>
                <a:schemeClr val="dk1"/>
              </a:buClr>
              <a:buSzPts val="2400"/>
              <a:buChar char="•"/>
            </a:pPr>
            <a:r>
              <a:rPr lang="en-US" sz="2400">
                <a:latin typeface="Times New Roman"/>
                <a:ea typeface="Times New Roman"/>
                <a:cs typeface="Times New Roman"/>
                <a:sym typeface="Times New Roman"/>
              </a:rPr>
              <a:t>Third stage 2016～</a:t>
            </a:r>
            <a:endParaRPr sz="2400">
              <a:latin typeface="Times New Roman"/>
              <a:ea typeface="Times New Roman"/>
              <a:cs typeface="Times New Roman"/>
              <a:sym typeface="Times New Roman"/>
            </a:endParaRPr>
          </a:p>
          <a:p>
            <a:pPr indent="-228600" lvl="1" marL="685800" rtl="0" algn="l">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To promote SDGs</a:t>
            </a:r>
            <a:endParaRPr/>
          </a:p>
          <a:p>
            <a:pPr indent="-228600" lvl="1" marL="685800" rtl="0" algn="l">
              <a:lnSpc>
                <a:spcPct val="90000"/>
              </a:lnSpc>
              <a:spcBef>
                <a:spcPts val="500"/>
              </a:spcBef>
              <a:spcAft>
                <a:spcPts val="0"/>
              </a:spcAft>
              <a:buClr>
                <a:schemeClr val="dk1"/>
              </a:buClr>
              <a:buSzPts val="2400"/>
              <a:buChar char="•"/>
            </a:pPr>
            <a:r>
              <a:rPr lang="en-US">
                <a:latin typeface="Times New Roman"/>
                <a:ea typeface="Times New Roman"/>
                <a:cs typeface="Times New Roman"/>
                <a:sym typeface="Times New Roman"/>
              </a:rPr>
              <a:t>Formation of a Digital Society</a:t>
            </a:r>
            <a:endParaRPr/>
          </a:p>
          <a:p>
            <a:pPr indent="0" lvl="1" marL="457200" rtl="0" algn="l">
              <a:lnSpc>
                <a:spcPct val="90000"/>
              </a:lnSpc>
              <a:spcBef>
                <a:spcPts val="500"/>
              </a:spcBef>
              <a:spcAft>
                <a:spcPts val="0"/>
              </a:spcAft>
              <a:buClr>
                <a:schemeClr val="dk1"/>
              </a:buClr>
              <a:buSzPts val="2400"/>
              <a:buNone/>
            </a:pPr>
            <a:r>
              <a:t/>
            </a:r>
            <a:endParaRPr>
              <a:latin typeface="Times New Roman"/>
              <a:ea typeface="Times New Roman"/>
              <a:cs typeface="Times New Roman"/>
              <a:sym typeface="Times New Roman"/>
            </a:endParaRPr>
          </a:p>
        </p:txBody>
      </p:sp>
      <p:sp>
        <p:nvSpPr>
          <p:cNvPr id="151" name="Google Shape;151;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8"/>
          <p:cNvSpPr txBox="1"/>
          <p:nvPr>
            <p:ph type="title"/>
          </p:nvPr>
        </p:nvSpPr>
        <p:spPr>
          <a:xfrm>
            <a:off x="838200" y="365126"/>
            <a:ext cx="10515600" cy="792556"/>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Times New Roman"/>
              <a:buNone/>
            </a:pPr>
            <a:r>
              <a:rPr lang="en-US" sz="3200">
                <a:latin typeface="Times New Roman"/>
                <a:ea typeface="Times New Roman"/>
                <a:cs typeface="Times New Roman"/>
                <a:sym typeface="Times New Roman"/>
              </a:rPr>
              <a:t>2, What is the role of social enterprise?</a:t>
            </a:r>
            <a:br>
              <a:rPr lang="en-US" sz="3200">
                <a:latin typeface="Times New Roman"/>
                <a:ea typeface="Times New Roman"/>
                <a:cs typeface="Times New Roman"/>
                <a:sym typeface="Times New Roman"/>
              </a:rPr>
            </a:br>
            <a:endParaRPr sz="3200"/>
          </a:p>
        </p:txBody>
      </p:sp>
      <p:sp>
        <p:nvSpPr>
          <p:cNvPr id="158" name="Google Shape;158;p8"/>
          <p:cNvSpPr txBox="1"/>
          <p:nvPr>
            <p:ph idx="1" type="body"/>
          </p:nvPr>
        </p:nvSpPr>
        <p:spPr>
          <a:xfrm>
            <a:off x="6332738" y="2949404"/>
            <a:ext cx="5393924" cy="302526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000"/>
              <a:buChar char="•"/>
            </a:pPr>
            <a:r>
              <a:rPr lang="en-US" sz="2000">
                <a:latin typeface="Times New Roman"/>
                <a:ea typeface="Times New Roman"/>
                <a:cs typeface="Times New Roman"/>
                <a:sym typeface="Times New Roman"/>
              </a:rPr>
              <a:t>Cabinet office(2015)Survey on the Scale of Activities of Social Enterprises in Japan</a:t>
            </a:r>
            <a:endParaRPr/>
          </a:p>
          <a:p>
            <a:pPr indent="-228600" lvl="0" marL="228600" rtl="0" algn="l">
              <a:lnSpc>
                <a:spcPct val="90000"/>
              </a:lnSpc>
              <a:spcBef>
                <a:spcPts val="1000"/>
              </a:spcBef>
              <a:spcAft>
                <a:spcPts val="0"/>
              </a:spcAft>
              <a:buClr>
                <a:schemeClr val="dk1"/>
              </a:buClr>
              <a:buSzPts val="2000"/>
              <a:buChar char="•"/>
            </a:pPr>
            <a:r>
              <a:rPr lang="en-US" sz="2000">
                <a:latin typeface="Times New Roman"/>
                <a:ea typeface="Times New Roman"/>
                <a:cs typeface="Times New Roman"/>
                <a:sym typeface="Times New Roman"/>
              </a:rPr>
              <a:t>Cabinet office(2016) Research on the actual status of social enterprises</a:t>
            </a:r>
            <a:endParaRPr/>
          </a:p>
          <a:p>
            <a:pPr indent="-228600" lvl="0" marL="228600" rtl="0" algn="l">
              <a:lnSpc>
                <a:spcPct val="90000"/>
              </a:lnSpc>
              <a:spcBef>
                <a:spcPts val="1000"/>
              </a:spcBef>
              <a:spcAft>
                <a:spcPts val="0"/>
              </a:spcAft>
              <a:buClr>
                <a:schemeClr val="dk1"/>
              </a:buClr>
              <a:buSzPts val="2000"/>
              <a:buChar char="•"/>
            </a:pPr>
            <a:r>
              <a:rPr lang="en-US" sz="2000">
                <a:latin typeface="Times New Roman"/>
                <a:ea typeface="Times New Roman"/>
                <a:cs typeface="Times New Roman"/>
                <a:sym typeface="Times New Roman"/>
              </a:rPr>
              <a:t>Cabinet office(2019) Report on the Survey of Financial and Non-Financial Support for Social Enterprises in Japan　</a:t>
            </a:r>
            <a:endParaRPr/>
          </a:p>
          <a:p>
            <a:pPr indent="-101600" lvl="0" marL="228600" rtl="0" algn="l">
              <a:lnSpc>
                <a:spcPct val="90000"/>
              </a:lnSpc>
              <a:spcBef>
                <a:spcPts val="1000"/>
              </a:spcBef>
              <a:spcAft>
                <a:spcPts val="0"/>
              </a:spcAft>
              <a:buClr>
                <a:schemeClr val="dk1"/>
              </a:buClr>
              <a:buSzPts val="2000"/>
              <a:buNone/>
            </a:pPr>
            <a:r>
              <a:t/>
            </a:r>
            <a:endParaRPr sz="2000">
              <a:latin typeface="Times New Roman"/>
              <a:ea typeface="Times New Roman"/>
              <a:cs typeface="Times New Roman"/>
              <a:sym typeface="Times New Roman"/>
            </a:endParaRPr>
          </a:p>
          <a:p>
            <a:pPr indent="-50800" lvl="0" marL="228600" rtl="0" algn="l">
              <a:lnSpc>
                <a:spcPct val="90000"/>
              </a:lnSpc>
              <a:spcBef>
                <a:spcPts val="1000"/>
              </a:spcBef>
              <a:spcAft>
                <a:spcPts val="0"/>
              </a:spcAft>
              <a:buClr>
                <a:schemeClr val="dk1"/>
              </a:buClr>
              <a:buSzPts val="2800"/>
              <a:buNone/>
            </a:pPr>
            <a:r>
              <a:t/>
            </a:r>
            <a:endParaRPr/>
          </a:p>
        </p:txBody>
      </p:sp>
      <p:sp>
        <p:nvSpPr>
          <p:cNvPr id="159" name="Google Shape;159;p8"/>
          <p:cNvSpPr txBox="1"/>
          <p:nvPr/>
        </p:nvSpPr>
        <p:spPr>
          <a:xfrm>
            <a:off x="545237" y="1426130"/>
            <a:ext cx="5669132" cy="4839610"/>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2800"/>
              <a:buFont typeface="Arial"/>
              <a:buNone/>
            </a:pPr>
            <a:r>
              <a:rPr b="0" i="0" lang="en-US" sz="2800" u="none" cap="none" strike="noStrike">
                <a:solidFill>
                  <a:schemeClr val="dk1"/>
                </a:solidFill>
                <a:latin typeface="Times New Roman"/>
                <a:ea typeface="Times New Roman"/>
                <a:cs typeface="Times New Roman"/>
                <a:sym typeface="Times New Roman"/>
              </a:rPr>
              <a:t>◆Complemental role of the public？</a:t>
            </a:r>
            <a:endParaRPr b="0" i="0" sz="2800" u="none" cap="none" strike="noStrike">
              <a:solidFill>
                <a:schemeClr val="dk1"/>
              </a:solidFill>
              <a:latin typeface="Times New Roman"/>
              <a:ea typeface="Times New Roman"/>
              <a:cs typeface="Times New Roman"/>
              <a:sym typeface="Times New Roman"/>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Times New Roman"/>
              <a:ea typeface="Times New Roman"/>
              <a:cs typeface="Times New Roman"/>
              <a:sym typeface="Times New Roman"/>
            </a:endParaRPr>
          </a:p>
          <a:p>
            <a:pPr indent="0" lvl="0" marL="0" marR="0" rtl="0" algn="l">
              <a:lnSpc>
                <a:spcPct val="90000"/>
              </a:lnSpc>
              <a:spcBef>
                <a:spcPts val="1000"/>
              </a:spcBef>
              <a:spcAft>
                <a:spcPts val="0"/>
              </a:spcAft>
              <a:buClr>
                <a:schemeClr val="dk1"/>
              </a:buClr>
              <a:buSzPts val="2800"/>
              <a:buFont typeface="Arial"/>
              <a:buNone/>
            </a:pPr>
            <a:r>
              <a:rPr b="0" i="0" lang="en-US" sz="2800" u="none" cap="none" strike="noStrike">
                <a:solidFill>
                  <a:schemeClr val="dk1"/>
                </a:solidFill>
                <a:latin typeface="Times New Roman"/>
                <a:ea typeface="Times New Roman"/>
                <a:cs typeface="Times New Roman"/>
                <a:sym typeface="Times New Roman"/>
              </a:rPr>
              <a:t>(1)2006~</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Times New Roman"/>
                <a:ea typeface="Times New Roman"/>
                <a:cs typeface="Times New Roman"/>
                <a:sym typeface="Times New Roman"/>
              </a:rPr>
              <a:t>to explore the actual situation</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Times New Roman"/>
                <a:ea typeface="Times New Roman"/>
                <a:cs typeface="Times New Roman"/>
                <a:sym typeface="Times New Roman"/>
              </a:rPr>
              <a:t>to disseminate the model case</a:t>
            </a:r>
            <a:endParaRPr/>
          </a:p>
          <a:p>
            <a:pPr indent="-228600" lvl="2" marL="1143000" marR="0" rtl="0" algn="l">
              <a:lnSpc>
                <a:spcPct val="90000"/>
              </a:lnSpc>
              <a:spcBef>
                <a:spcPts val="500"/>
              </a:spcBef>
              <a:spcAft>
                <a:spcPts val="0"/>
              </a:spcAft>
              <a:buClr>
                <a:schemeClr val="dk1"/>
              </a:buClr>
              <a:buSzPts val="2000"/>
              <a:buFont typeface="Arial"/>
              <a:buChar char="•"/>
            </a:pPr>
            <a:r>
              <a:rPr b="0" i="0" lang="en-US" sz="2000" u="none" cap="none" strike="noStrike">
                <a:solidFill>
                  <a:schemeClr val="dk1"/>
                </a:solidFill>
                <a:latin typeface="Times New Roman"/>
                <a:ea typeface="Times New Roman"/>
                <a:cs typeface="Times New Roman"/>
                <a:sym typeface="Times New Roman"/>
              </a:rPr>
              <a:t>METI(2009)Social Business 55</a:t>
            </a:r>
            <a:endParaRPr/>
          </a:p>
          <a:p>
            <a:pPr indent="-228600" lvl="2" marL="1143000" marR="0" rtl="0" algn="l">
              <a:lnSpc>
                <a:spcPct val="90000"/>
              </a:lnSpc>
              <a:spcBef>
                <a:spcPts val="500"/>
              </a:spcBef>
              <a:spcAft>
                <a:spcPts val="0"/>
              </a:spcAft>
              <a:buClr>
                <a:schemeClr val="dk1"/>
              </a:buClr>
              <a:buSzPts val="2000"/>
              <a:buFont typeface="Arial"/>
              <a:buChar char="•"/>
            </a:pPr>
            <a:r>
              <a:rPr b="0" i="0" lang="en-US" sz="2000" u="none" cap="none" strike="noStrike">
                <a:solidFill>
                  <a:schemeClr val="dk1"/>
                </a:solidFill>
                <a:latin typeface="Times New Roman"/>
                <a:ea typeface="Times New Roman"/>
                <a:cs typeface="Times New Roman"/>
                <a:sym typeface="Times New Roman"/>
              </a:rPr>
              <a:t>METI(2011) Social Business Casebook: Tips for Creating Connections and Expansion in the Community</a:t>
            </a:r>
            <a:endParaRPr b="0" i="0" sz="2000" u="none" cap="none" strike="noStrike">
              <a:solidFill>
                <a:schemeClr val="dk1"/>
              </a:solidFill>
              <a:latin typeface="Times New Roman"/>
              <a:ea typeface="Times New Roman"/>
              <a:cs typeface="Times New Roman"/>
              <a:sym typeface="Times New Roman"/>
            </a:endParaRPr>
          </a:p>
        </p:txBody>
      </p:sp>
      <p:sp>
        <p:nvSpPr>
          <p:cNvPr id="160" name="Google Shape;160;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9"/>
          <p:cNvSpPr txBox="1"/>
          <p:nvPr>
            <p:ph type="title"/>
          </p:nvPr>
        </p:nvSpPr>
        <p:spPr>
          <a:xfrm>
            <a:off x="838200" y="169817"/>
            <a:ext cx="10515600" cy="282944"/>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Times New Roman"/>
              <a:buNone/>
            </a:pPr>
            <a:r>
              <a:rPr lang="en-US" sz="2800">
                <a:latin typeface="Times New Roman"/>
                <a:ea typeface="Times New Roman"/>
                <a:cs typeface="Times New Roman"/>
                <a:sym typeface="Times New Roman"/>
              </a:rPr>
              <a:t>METI(2009)Social Business 55 selection</a:t>
            </a:r>
            <a:endParaRPr/>
          </a:p>
        </p:txBody>
      </p:sp>
      <p:graphicFrame>
        <p:nvGraphicFramePr>
          <p:cNvPr id="167" name="Google Shape;167;p9"/>
          <p:cNvGraphicFramePr/>
          <p:nvPr/>
        </p:nvGraphicFramePr>
        <p:xfrm>
          <a:off x="909960" y="520250"/>
          <a:ext cx="3000000" cy="3000000"/>
        </p:xfrm>
        <a:graphic>
          <a:graphicData uri="http://schemas.openxmlformats.org/drawingml/2006/table">
            <a:tbl>
              <a:tblPr>
                <a:noFill/>
                <a:tableStyleId>{695F7595-6B61-43E2-BD49-97E1CA0B85A3}</a:tableStyleId>
              </a:tblPr>
              <a:tblGrid>
                <a:gridCol w="3946125"/>
                <a:gridCol w="1482575"/>
                <a:gridCol w="3852900"/>
                <a:gridCol w="1234000"/>
              </a:tblGrid>
              <a:tr h="183800">
                <a:tc>
                  <a:txBody>
                    <a:bodyPr/>
                    <a:lstStyle/>
                    <a:p>
                      <a:pPr indent="0" lvl="0" marL="0" marR="0" rtl="0" algn="l">
                        <a:spcBef>
                          <a:spcPts val="0"/>
                        </a:spcBef>
                        <a:spcAft>
                          <a:spcPts val="0"/>
                        </a:spcAft>
                        <a:buNone/>
                      </a:pPr>
                      <a:r>
                        <a:rPr lang="en-US" sz="1400" u="none" cap="none" strike="noStrike"/>
                        <a:t>regional revitalization</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　</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child care, elderly care</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　</a:t>
                      </a:r>
                      <a:endParaRPr b="0" i="0" sz="1400" u="none" cap="none" strike="noStrike">
                        <a:solidFill>
                          <a:srgbClr val="000000"/>
                        </a:solidFill>
                        <a:latin typeface="Arial"/>
                        <a:ea typeface="Arial"/>
                        <a:cs typeface="Arial"/>
                        <a:sym typeface="Arial"/>
                      </a:endParaRPr>
                    </a:p>
                  </a:txBody>
                  <a:tcPr marT="4875" marB="0" marR="4875" marL="4875"/>
                </a:tc>
              </a:tr>
              <a:tr h="196350">
                <a:tc>
                  <a:txBody>
                    <a:bodyPr/>
                    <a:lstStyle/>
                    <a:p>
                      <a:pPr indent="0" lvl="0" marL="0" marR="0" rtl="0" algn="l">
                        <a:spcBef>
                          <a:spcPts val="0"/>
                        </a:spcBef>
                        <a:spcAft>
                          <a:spcPts val="0"/>
                        </a:spcAft>
                        <a:buNone/>
                      </a:pPr>
                      <a:r>
                        <a:rPr lang="en-US" sz="1400" u="none" cap="none" strike="noStrike"/>
                        <a:t>NPO　Hokkaido Shokunin Gijuku Daigaku</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MammyPro Co.</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tc>
              </a:tr>
              <a:tr h="196350">
                <a:tc>
                  <a:txBody>
                    <a:bodyPr/>
                    <a:lstStyle/>
                    <a:p>
                      <a:pPr indent="0" lvl="0" marL="0" marR="0" rtl="0" algn="l">
                        <a:spcBef>
                          <a:spcPts val="0"/>
                        </a:spcBef>
                        <a:spcAft>
                          <a:spcPts val="0"/>
                        </a:spcAft>
                        <a:buNone/>
                      </a:pPr>
                      <a:r>
                        <a:rPr lang="en-US" sz="1400" u="none" cap="none" strike="noStrike"/>
                        <a:t>Ayiori Yume wo Sakusaku Josei no Kai</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NPO Sapporo Challenged</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tc>
              </a:tr>
              <a:tr h="362200">
                <a:tc>
                  <a:txBody>
                    <a:bodyPr/>
                    <a:lstStyle/>
                    <a:p>
                      <a:pPr indent="0" lvl="0" marL="0" marR="0" rtl="0" algn="l">
                        <a:spcBef>
                          <a:spcPts val="0"/>
                        </a:spcBef>
                        <a:spcAft>
                          <a:spcPts val="0"/>
                        </a:spcAft>
                        <a:buNone/>
                      </a:pPr>
                      <a:r>
                        <a:rPr lang="en-US" sz="1400" u="none" cap="none" strike="noStrike"/>
                        <a:t>NPO Azalea</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Social Welfare Corporation Harakara Fukushikai</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tc>
              </a:tr>
              <a:tr h="196350">
                <a:tc>
                  <a:txBody>
                    <a:bodyPr/>
                    <a:lstStyle/>
                    <a:p>
                      <a:pPr indent="0" lvl="0" marL="0" marR="0" rtl="0" algn="l">
                        <a:spcBef>
                          <a:spcPts val="0"/>
                        </a:spcBef>
                        <a:spcAft>
                          <a:spcPts val="0"/>
                        </a:spcAft>
                        <a:buNone/>
                      </a:pPr>
                      <a:r>
                        <a:rPr lang="en-US" sz="1400" u="none" cap="none" strike="noStrike"/>
                        <a:t>NPO Kurashi Kyodo Kan Nakayoshi</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NPO Heartful</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tc>
              </a:tr>
              <a:tr h="183800">
                <a:tc>
                  <a:txBody>
                    <a:bodyPr/>
                    <a:lstStyle/>
                    <a:p>
                      <a:pPr indent="0" lvl="0" marL="0" marR="0" rtl="0" algn="l">
                        <a:spcBef>
                          <a:spcPts val="0"/>
                        </a:spcBef>
                        <a:spcAft>
                          <a:spcPts val="0"/>
                        </a:spcAft>
                        <a:buNone/>
                      </a:pPr>
                      <a:r>
                        <a:rPr lang="en-US" sz="1400" u="none" cap="none" strike="noStrike"/>
                        <a:t>NPO TRYWARP</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NPO E Elder</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tc>
              </a:tr>
              <a:tr h="183800">
                <a:tc>
                  <a:txBody>
                    <a:bodyPr/>
                    <a:lstStyle/>
                    <a:p>
                      <a:pPr indent="0" lvl="0" marL="0" marR="0" rtl="0" algn="l">
                        <a:spcBef>
                          <a:spcPts val="0"/>
                        </a:spcBef>
                        <a:spcAft>
                          <a:spcPts val="0"/>
                        </a:spcAft>
                        <a:buNone/>
                      </a:pPr>
                      <a:r>
                        <a:rPr lang="en-US" sz="1400" u="none" cap="none" strike="noStrike"/>
                        <a:t>Future Link Network Co.</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NPO Florence</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tc>
              </a:tr>
              <a:tr h="196350">
                <a:tc>
                  <a:txBody>
                    <a:bodyPr/>
                    <a:lstStyle/>
                    <a:p>
                      <a:pPr indent="0" lvl="0" marL="0" marR="0" rtl="0" algn="l">
                        <a:spcBef>
                          <a:spcPts val="0"/>
                        </a:spcBef>
                        <a:spcAft>
                          <a:spcPts val="0"/>
                        </a:spcAft>
                        <a:buNone/>
                      </a:pPr>
                      <a:r>
                        <a:rPr lang="en-US" sz="1400" u="none" cap="none" strike="noStrike"/>
                        <a:t>E-town Co.</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Social Welfare Corporation Forest Yao Kai</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tc>
              </a:tr>
              <a:tr h="362200">
                <a:tc>
                  <a:txBody>
                    <a:bodyPr/>
                    <a:lstStyle/>
                    <a:p>
                      <a:pPr indent="0" lvl="0" marL="0" marR="0" rtl="0" algn="l">
                        <a:spcBef>
                          <a:spcPts val="0"/>
                        </a:spcBef>
                        <a:spcAft>
                          <a:spcPts val="0"/>
                        </a:spcAft>
                        <a:buNone/>
                      </a:pPr>
                      <a:r>
                        <a:rPr lang="en-US" sz="1400" u="none" cap="none" strike="noStrike"/>
                        <a:t>Sanpoku Ikigyo no Sato Enterprise Association</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Nebajyuku Ltd.</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tc>
              </a:tr>
              <a:tr h="196350">
                <a:tc>
                  <a:txBody>
                    <a:bodyPr/>
                    <a:lstStyle/>
                    <a:p>
                      <a:pPr indent="0" lvl="0" marL="0" marR="0" rtl="0" algn="l">
                        <a:spcBef>
                          <a:spcPts val="0"/>
                        </a:spcBef>
                        <a:spcAft>
                          <a:spcPts val="0"/>
                        </a:spcAft>
                        <a:buNone/>
                      </a:pPr>
                      <a:r>
                        <a:rPr lang="en-US" sz="1400" u="none" cap="none" strike="noStrike"/>
                        <a:t>Misogigawa Co.</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 </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General Incorporated Association Peer</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a:t>
                      </a:r>
                      <a:endParaRPr b="0" i="0" sz="1400" u="none" cap="none" strike="noStrike">
                        <a:solidFill>
                          <a:srgbClr val="000000"/>
                        </a:solidFill>
                        <a:latin typeface="Arial"/>
                        <a:ea typeface="Arial"/>
                        <a:cs typeface="Arial"/>
                        <a:sym typeface="Arial"/>
                      </a:endParaRPr>
                    </a:p>
                  </a:txBody>
                  <a:tcPr marT="4875" marB="0" marR="4875" marL="4875"/>
                </a:tc>
              </a:tr>
              <a:tr h="183800">
                <a:tc>
                  <a:txBody>
                    <a:bodyPr/>
                    <a:lstStyle/>
                    <a:p>
                      <a:pPr indent="0" lvl="0" marL="0" marR="0" rtl="0" algn="l">
                        <a:spcBef>
                          <a:spcPts val="0"/>
                        </a:spcBef>
                        <a:spcAft>
                          <a:spcPts val="0"/>
                        </a:spcAft>
                        <a:buNone/>
                      </a:pPr>
                      <a:r>
                        <a:rPr lang="en-US" sz="1400" u="none" cap="none" strike="noStrike"/>
                        <a:t>Bansuisuisha Corporation</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NPO Pandora no Kai</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 </a:t>
                      </a:r>
                      <a:endParaRPr b="0" i="0" sz="1400" u="none" cap="none" strike="noStrike">
                        <a:solidFill>
                          <a:srgbClr val="000000"/>
                        </a:solidFill>
                        <a:latin typeface="Arial"/>
                        <a:ea typeface="Arial"/>
                        <a:cs typeface="Arial"/>
                        <a:sym typeface="Arial"/>
                      </a:endParaRPr>
                    </a:p>
                  </a:txBody>
                  <a:tcPr marT="4875" marB="0" marR="4875" marL="4875"/>
                </a:tc>
              </a:tr>
              <a:tr h="183800">
                <a:tc>
                  <a:txBody>
                    <a:bodyPr/>
                    <a:lstStyle/>
                    <a:p>
                      <a:pPr indent="0" lvl="0" marL="0" marR="0" rtl="0" algn="l">
                        <a:spcBef>
                          <a:spcPts val="0"/>
                        </a:spcBef>
                        <a:spcAft>
                          <a:spcPts val="0"/>
                        </a:spcAft>
                        <a:buNone/>
                      </a:pPr>
                      <a:r>
                        <a:rPr lang="en-US" sz="1400" u="none" cap="none" strike="noStrike"/>
                        <a:t>NPO Egao Tsunagete</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NPO Aidensha</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tc>
              </a:tr>
              <a:tr h="183800">
                <a:tc>
                  <a:txBody>
                    <a:bodyPr/>
                    <a:lstStyle/>
                    <a:p>
                      <a:pPr indent="0" lvl="0" marL="0" marR="0" rtl="0" algn="l">
                        <a:spcBef>
                          <a:spcPts val="0"/>
                        </a:spcBef>
                        <a:spcAft>
                          <a:spcPts val="0"/>
                        </a:spcAft>
                        <a:buNone/>
                      </a:pPr>
                      <a:r>
                        <a:rPr lang="en-US" sz="1400" u="none" cap="none" strike="noStrike"/>
                        <a:t>Community Taxi Co.</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Cure Link Care Co.</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a:t>
                      </a:r>
                      <a:endParaRPr b="0" i="0" sz="1400" u="none" cap="none" strike="noStrike">
                        <a:solidFill>
                          <a:srgbClr val="000000"/>
                        </a:solidFill>
                        <a:latin typeface="Arial"/>
                        <a:ea typeface="Arial"/>
                        <a:cs typeface="Arial"/>
                        <a:sym typeface="Arial"/>
                      </a:endParaRPr>
                    </a:p>
                  </a:txBody>
                  <a:tcPr marT="4875" marB="0" marR="4875" marL="4875"/>
                </a:tc>
              </a:tr>
              <a:tr h="183800">
                <a:tc>
                  <a:txBody>
                    <a:bodyPr/>
                    <a:lstStyle/>
                    <a:p>
                      <a:pPr indent="0" lvl="0" marL="0" marR="0" rtl="0" algn="l">
                        <a:spcBef>
                          <a:spcPts val="0"/>
                        </a:spcBef>
                        <a:spcAft>
                          <a:spcPts val="0"/>
                        </a:spcAft>
                        <a:buNone/>
                      </a:pPr>
                      <a:r>
                        <a:rPr lang="en-US" sz="1400" u="none" cap="none" strike="noStrike"/>
                        <a:t>NPO ASK-Net</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The Big Issue Japan Ltd.</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tc>
              </a:tr>
              <a:tr h="183800">
                <a:tc>
                  <a:txBody>
                    <a:bodyPr/>
                    <a:lstStyle/>
                    <a:p>
                      <a:pPr indent="0" lvl="0" marL="0" marR="0" rtl="0" algn="l">
                        <a:spcBef>
                          <a:spcPts val="0"/>
                        </a:spcBef>
                        <a:spcAft>
                          <a:spcPts val="0"/>
                        </a:spcAft>
                        <a:buNone/>
                      </a:pPr>
                      <a:r>
                        <a:rPr lang="en-US" sz="1400" u="none" cap="none" strike="noStrike"/>
                        <a:t>FM Okazaki Corporation</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EGOA</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Child Heart Co.</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tc>
              </a:tr>
              <a:tr h="362200">
                <a:tc>
                  <a:txBody>
                    <a:bodyPr/>
                    <a:lstStyle/>
                    <a:p>
                      <a:pPr indent="0" lvl="0" marL="0" marR="0" rtl="0" algn="l">
                        <a:spcBef>
                          <a:spcPts val="0"/>
                        </a:spcBef>
                        <a:spcAft>
                          <a:spcPts val="0"/>
                        </a:spcAft>
                        <a:buNone/>
                      </a:pPr>
                      <a:r>
                        <a:rPr lang="en-US" sz="1400" u="none" cap="none" strike="noStrike"/>
                        <a:t>NPO Seikatsu Bus Yokkaichi</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Japan Touch Communication Association (NPO)</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tc>
              </a:tr>
              <a:tr h="183800">
                <a:tc>
                  <a:txBody>
                    <a:bodyPr/>
                    <a:lstStyle/>
                    <a:p>
                      <a:pPr indent="0" lvl="0" marL="0" marR="0" rtl="0" algn="l">
                        <a:spcBef>
                          <a:spcPts val="0"/>
                        </a:spcBef>
                        <a:spcAft>
                          <a:spcPts val="0"/>
                        </a:spcAft>
                        <a:buNone/>
                      </a:pPr>
                      <a:r>
                        <a:rPr lang="en-US" sz="1400" u="none" cap="none" strike="noStrike"/>
                        <a:t>NPO M Bridge</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JCI Teleworkers Network,NPO</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a:t>
                      </a:r>
                      <a:endParaRPr b="0" i="0" sz="1400" u="none" cap="none" strike="noStrike">
                        <a:solidFill>
                          <a:srgbClr val="000000"/>
                        </a:solidFill>
                        <a:latin typeface="Arial"/>
                        <a:ea typeface="Arial"/>
                        <a:cs typeface="Arial"/>
                        <a:sym typeface="Arial"/>
                      </a:endParaRPr>
                    </a:p>
                  </a:txBody>
                  <a:tcPr marT="4875" marB="0" marR="4875" marL="4875"/>
                </a:tc>
              </a:tr>
              <a:tr h="196350">
                <a:tc>
                  <a:txBody>
                    <a:bodyPr/>
                    <a:lstStyle/>
                    <a:p>
                      <a:pPr indent="0" lvl="0" marL="0" marR="0" rtl="0" algn="l">
                        <a:spcBef>
                          <a:spcPts val="0"/>
                        </a:spcBef>
                        <a:spcAft>
                          <a:spcPts val="0"/>
                        </a:spcAft>
                        <a:buNone/>
                      </a:pPr>
                      <a:r>
                        <a:rPr lang="en-US" sz="1400" u="none" cap="none" strike="noStrike"/>
                        <a:t>Agricultural Corporation Akizuno</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NPO Wahaha Net</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tc>
              </a:tr>
              <a:tr h="183800">
                <a:tc>
                  <a:txBody>
                    <a:bodyPr/>
                    <a:lstStyle/>
                    <a:p>
                      <a:pPr indent="0" lvl="0" marL="0" marR="0" rtl="0" algn="l">
                        <a:spcBef>
                          <a:spcPts val="0"/>
                        </a:spcBef>
                        <a:spcAft>
                          <a:spcPts val="0"/>
                        </a:spcAft>
                        <a:buNone/>
                      </a:pPr>
                      <a:r>
                        <a:rPr lang="en-US" sz="1400" u="none" cap="none" strike="noStrike"/>
                        <a:t>Yoshida Furusato Mura Inc.</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Frau Co.</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 </a:t>
                      </a:r>
                      <a:endParaRPr b="0" i="0" sz="1400" u="none" cap="none" strike="noStrike">
                        <a:solidFill>
                          <a:srgbClr val="000000"/>
                        </a:solidFill>
                        <a:latin typeface="Arial"/>
                        <a:ea typeface="Arial"/>
                        <a:cs typeface="Arial"/>
                        <a:sym typeface="Arial"/>
                      </a:endParaRPr>
                    </a:p>
                  </a:txBody>
                  <a:tcPr marT="4875" marB="0" marR="4875" marL="4875"/>
                </a:tc>
              </a:tr>
              <a:tr h="183800">
                <a:tc>
                  <a:txBody>
                    <a:bodyPr/>
                    <a:lstStyle/>
                    <a:p>
                      <a:pPr indent="0" lvl="0" marL="0" marR="0" rtl="0" algn="l">
                        <a:spcBef>
                          <a:spcPts val="0"/>
                        </a:spcBef>
                        <a:spcAft>
                          <a:spcPts val="0"/>
                        </a:spcAft>
                        <a:buNone/>
                      </a:pPr>
                      <a:r>
                        <a:rPr lang="en-US" sz="1400" u="none" cap="none" strike="noStrike"/>
                        <a:t>Irodori Co.</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　</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　</a:t>
                      </a:r>
                      <a:endParaRPr b="0" i="0" sz="1400" u="none" cap="none" strike="noStrike">
                        <a:solidFill>
                          <a:srgbClr val="000000"/>
                        </a:solidFill>
                        <a:latin typeface="Arial"/>
                        <a:ea typeface="Arial"/>
                        <a:cs typeface="Arial"/>
                        <a:sym typeface="Arial"/>
                      </a:endParaRPr>
                    </a:p>
                  </a:txBody>
                  <a:tcPr marT="4875" marB="0" marR="4875" marL="4875"/>
                </a:tc>
              </a:tr>
              <a:tr h="183800">
                <a:tc>
                  <a:txBody>
                    <a:bodyPr/>
                    <a:lstStyle/>
                    <a:p>
                      <a:pPr indent="0" lvl="0" marL="0" marR="0" rtl="0" algn="l">
                        <a:spcBef>
                          <a:spcPts val="0"/>
                        </a:spcBef>
                        <a:spcAft>
                          <a:spcPts val="0"/>
                        </a:spcAft>
                        <a:buNone/>
                      </a:pPr>
                      <a:r>
                        <a:rPr lang="en-US" sz="1400" u="none" cap="none" strike="noStrike"/>
                        <a:t>Shimanto Drama Co.</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　</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　</a:t>
                      </a:r>
                      <a:endParaRPr b="0" i="0" sz="1400" u="none" cap="none" strike="noStrike">
                        <a:solidFill>
                          <a:srgbClr val="000000"/>
                        </a:solidFill>
                        <a:latin typeface="Arial"/>
                        <a:ea typeface="Arial"/>
                        <a:cs typeface="Arial"/>
                        <a:sym typeface="Arial"/>
                      </a:endParaRPr>
                    </a:p>
                  </a:txBody>
                  <a:tcPr marT="4875" marB="0" marR="4875" marL="4875"/>
                </a:tc>
              </a:tr>
              <a:tr h="196350">
                <a:tc>
                  <a:txBody>
                    <a:bodyPr/>
                    <a:lstStyle/>
                    <a:p>
                      <a:pPr indent="0" lvl="0" marL="0" marR="0" rtl="0" algn="l">
                        <a:spcBef>
                          <a:spcPts val="0"/>
                        </a:spcBef>
                        <a:spcAft>
                          <a:spcPts val="0"/>
                        </a:spcAft>
                        <a:buNone/>
                      </a:pPr>
                      <a:r>
                        <a:rPr lang="en-US" sz="1400" u="none" cap="none" strike="noStrike"/>
                        <a:t>Akaoka Fruit and Vegetable Market Co.</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　</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　</a:t>
                      </a:r>
                      <a:endParaRPr b="0" i="0" sz="1400" u="none" cap="none" strike="noStrike">
                        <a:solidFill>
                          <a:srgbClr val="000000"/>
                        </a:solidFill>
                        <a:latin typeface="Arial"/>
                        <a:ea typeface="Arial"/>
                        <a:cs typeface="Arial"/>
                        <a:sym typeface="Arial"/>
                      </a:endParaRPr>
                    </a:p>
                  </a:txBody>
                  <a:tcPr marT="4875" marB="0" marR="4875" marL="4875"/>
                </a:tc>
              </a:tr>
              <a:tr h="183800">
                <a:tc>
                  <a:txBody>
                    <a:bodyPr/>
                    <a:lstStyle/>
                    <a:p>
                      <a:pPr indent="0" lvl="0" marL="0" marR="0" rtl="0" algn="l">
                        <a:spcBef>
                          <a:spcPts val="0"/>
                        </a:spcBef>
                        <a:spcAft>
                          <a:spcPts val="0"/>
                        </a:spcAft>
                        <a:buNone/>
                      </a:pPr>
                      <a:r>
                        <a:rPr lang="en-US" sz="1400" u="none" cap="none" strike="noStrike"/>
                        <a:t>NPO Efnet Fukuoka</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　</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　</a:t>
                      </a:r>
                      <a:endParaRPr b="0" i="0" sz="1400" u="none" cap="none" strike="noStrike">
                        <a:solidFill>
                          <a:srgbClr val="000000"/>
                        </a:solidFill>
                        <a:latin typeface="Arial"/>
                        <a:ea typeface="Arial"/>
                        <a:cs typeface="Arial"/>
                        <a:sym typeface="Arial"/>
                      </a:endParaRPr>
                    </a:p>
                  </a:txBody>
                  <a:tcPr marT="4875" marB="0" marR="4875" marL="4875"/>
                </a:tc>
              </a:tr>
              <a:tr h="183800">
                <a:tc>
                  <a:txBody>
                    <a:bodyPr/>
                    <a:lstStyle/>
                    <a:p>
                      <a:pPr indent="0" lvl="0" marL="0" marR="0" rtl="0" algn="l">
                        <a:spcBef>
                          <a:spcPts val="0"/>
                        </a:spcBef>
                        <a:spcAft>
                          <a:spcPts val="0"/>
                        </a:spcAft>
                        <a:buNone/>
                      </a:pPr>
                      <a:r>
                        <a:rPr lang="en-US" sz="1400" u="none" cap="none" strike="noStrike"/>
                        <a:t>Miyazaki Bunka Honpo (NPO)</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　</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　</a:t>
                      </a:r>
                      <a:endParaRPr b="0" i="0" sz="1400" u="none" cap="none" strike="noStrike">
                        <a:solidFill>
                          <a:srgbClr val="000000"/>
                        </a:solidFill>
                        <a:latin typeface="Arial"/>
                        <a:ea typeface="Arial"/>
                        <a:cs typeface="Arial"/>
                        <a:sym typeface="Arial"/>
                      </a:endParaRPr>
                    </a:p>
                  </a:txBody>
                  <a:tcPr marT="4875" marB="0" marR="4875" marL="4875"/>
                </a:tc>
              </a:tr>
              <a:tr h="183800">
                <a:tc>
                  <a:txBody>
                    <a:bodyPr/>
                    <a:lstStyle/>
                    <a:p>
                      <a:pPr indent="0" lvl="0" marL="0" marR="0" rtl="0" algn="l">
                        <a:spcBef>
                          <a:spcPts val="0"/>
                        </a:spcBef>
                        <a:spcAft>
                          <a:spcPts val="0"/>
                        </a:spcAft>
                        <a:buNone/>
                      </a:pPr>
                      <a:r>
                        <a:rPr lang="en-US" sz="1400" u="none" cap="none" strike="noStrike"/>
                        <a:t>Yanbaru Nature School Co.</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　</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　</a:t>
                      </a:r>
                      <a:endParaRPr b="0" i="0" sz="1400" u="none" cap="none" strike="noStrike">
                        <a:solidFill>
                          <a:srgbClr val="000000"/>
                        </a:solidFill>
                        <a:latin typeface="Arial"/>
                        <a:ea typeface="Arial"/>
                        <a:cs typeface="Arial"/>
                        <a:sym typeface="Arial"/>
                      </a:endParaRPr>
                    </a:p>
                  </a:txBody>
                  <a:tcPr marT="4875" marB="0" marR="4875" marL="4875"/>
                </a:tc>
              </a:tr>
              <a:tr h="183800">
                <a:tc>
                  <a:txBody>
                    <a:bodyPr/>
                    <a:lstStyle/>
                    <a:p>
                      <a:pPr indent="0" lvl="0" marL="0" marR="0" rtl="0" algn="l">
                        <a:spcBef>
                          <a:spcPts val="0"/>
                        </a:spcBef>
                        <a:spcAft>
                          <a:spcPts val="0"/>
                        </a:spcAft>
                        <a:buNone/>
                      </a:pPr>
                      <a:r>
                        <a:rPr lang="en-US" sz="1400" u="none" cap="none" strike="noStrike"/>
                        <a:t>NPO Shima no Kaze</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〇 </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　</a:t>
                      </a:r>
                      <a:endParaRPr b="0" i="0" sz="1400" u="none" cap="none" strike="noStrike">
                        <a:solidFill>
                          <a:srgbClr val="000000"/>
                        </a:solidFill>
                        <a:latin typeface="Arial"/>
                        <a:ea typeface="Arial"/>
                        <a:cs typeface="Arial"/>
                        <a:sym typeface="Arial"/>
                      </a:endParaRPr>
                    </a:p>
                  </a:txBody>
                  <a:tcPr marT="4875" marB="0" marR="4875" marL="4875" anchor="ctr"/>
                </a:tc>
                <a:tc>
                  <a:txBody>
                    <a:bodyPr/>
                    <a:lstStyle/>
                    <a:p>
                      <a:pPr indent="0" lvl="0" marL="0" marR="0" rtl="0" algn="l">
                        <a:spcBef>
                          <a:spcPts val="0"/>
                        </a:spcBef>
                        <a:spcAft>
                          <a:spcPts val="0"/>
                        </a:spcAft>
                        <a:buNone/>
                      </a:pPr>
                      <a:r>
                        <a:rPr lang="en-US" sz="1400" u="none" cap="none" strike="noStrike"/>
                        <a:t>　</a:t>
                      </a:r>
                      <a:endParaRPr b="0" i="0" sz="1400" u="none" cap="none" strike="noStrike">
                        <a:solidFill>
                          <a:srgbClr val="000000"/>
                        </a:solidFill>
                        <a:latin typeface="Arial"/>
                        <a:ea typeface="Arial"/>
                        <a:cs typeface="Arial"/>
                        <a:sym typeface="Arial"/>
                      </a:endParaRPr>
                    </a:p>
                  </a:txBody>
                  <a:tcPr marT="4875" marB="0" marR="4875" marL="4875"/>
                </a:tc>
              </a:tr>
            </a:tbl>
          </a:graphicData>
        </a:graphic>
      </p:graphicFrame>
      <p:sp>
        <p:nvSpPr>
          <p:cNvPr id="168" name="Google Shape;168;p9"/>
          <p:cNvSpPr txBox="1"/>
          <p:nvPr>
            <p:ph idx="12" type="sldNum"/>
          </p:nvPr>
        </p:nvSpPr>
        <p:spPr>
          <a:xfrm>
            <a:off x="8974584" y="63377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2023-02-24T10:18:33Z</dcterms:created>
  <dc:creator>ahattori</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0x010100FE8C84749E65FD44BB409708543C2561</vt:lpwstr>
  </property>
</Properties>
</file>