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4020" r:id="rId1"/>
  </p:sldMasterIdLst>
  <p:notesMasterIdLst>
    <p:notesMasterId r:id="rId27"/>
  </p:notesMasterIdLst>
  <p:sldIdLst>
    <p:sldId id="256" r:id="rId2"/>
    <p:sldId id="257" r:id="rId3"/>
    <p:sldId id="278" r:id="rId4"/>
    <p:sldId id="277" r:id="rId5"/>
    <p:sldId id="279" r:id="rId6"/>
    <p:sldId id="280" r:id="rId7"/>
    <p:sldId id="281" r:id="rId8"/>
    <p:sldId id="282" r:id="rId9"/>
    <p:sldId id="283" r:id="rId10"/>
    <p:sldId id="284" r:id="rId11"/>
    <p:sldId id="285" r:id="rId12"/>
    <p:sldId id="298" r:id="rId13"/>
    <p:sldId id="286" r:id="rId14"/>
    <p:sldId id="297" r:id="rId15"/>
    <p:sldId id="287" r:id="rId16"/>
    <p:sldId id="288" r:id="rId17"/>
    <p:sldId id="289" r:id="rId18"/>
    <p:sldId id="290" r:id="rId19"/>
    <p:sldId id="291" r:id="rId20"/>
    <p:sldId id="292" r:id="rId21"/>
    <p:sldId id="293" r:id="rId22"/>
    <p:sldId id="294" r:id="rId23"/>
    <p:sldId id="295" r:id="rId24"/>
    <p:sldId id="296" r:id="rId25"/>
    <p:sldId id="266"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0227"/>
  </p:normalViewPr>
  <p:slideViewPr>
    <p:cSldViewPr snapToGrid="0">
      <p:cViewPr varScale="1">
        <p:scale>
          <a:sx n="102" d="100"/>
          <a:sy n="102" d="100"/>
        </p:scale>
        <p:origin x="95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374A0A-51D4-C345-9CFD-D1864154D8D3}" type="datetimeFigureOut">
              <a:rPr lang="en-GB" smtClean="0"/>
              <a:t>21/10/2024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F94E7D-5597-FE4B-B5A3-A8BF70A9146E}" type="slidenum">
              <a:rPr lang="en-GB" smtClean="0"/>
              <a:t>‹#›</a:t>
            </a:fld>
            <a:endParaRPr lang="en-GB"/>
          </a:p>
        </p:txBody>
      </p:sp>
    </p:spTree>
    <p:extLst>
      <p:ext uri="{BB962C8B-B14F-4D97-AF65-F5344CB8AC3E}">
        <p14:creationId xmlns:p14="http://schemas.microsoft.com/office/powerpoint/2010/main" val="18859542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34C7D6B-D28C-5D4E-A147-99FE401E9153}" type="datetime1">
              <a:rPr lang="en-US" smtClean="0"/>
              <a:t>10/21/24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01953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6B19D57-D0F1-8549-A990-E96BF895E4FA}" type="datetime1">
              <a:rPr lang="en-US" smtClean="0"/>
              <a:t>10/21/24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215037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C563A1A-B897-BB42-92D6-B7E56AA371DB}" type="datetime1">
              <a:rPr lang="en-US" smtClean="0"/>
              <a:t>10/21/24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5937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4F2D3F-AAD9-3A47-ADB1-A36BDFA26663}" type="datetime1">
              <a:rPr lang="en-US" smtClean="0"/>
              <a:t>10/21/24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58284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CCDD23-43F3-6F4B-984D-78C9C4B5FD4C}" type="datetime1">
              <a:rPr lang="en-US" smtClean="0"/>
              <a:t>10/21/24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69900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DB68C592-4DA6-E748-9D00-5B860BBEA03B}" type="datetime1">
              <a:rPr lang="en-US" smtClean="0"/>
              <a:t>10/21/24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57913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6EC99805-5F81-A849-9BF7-2F282B4F983F}" type="datetime1">
              <a:rPr lang="en-US" smtClean="0"/>
              <a:t>10/21/24</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61252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8A9CB737-4BB8-FB43-82AB-DBCE697D0410}" type="datetime1">
              <a:rPr lang="en-US" smtClean="0"/>
              <a:t>10/21/24</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8871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18456CF-1E6D-CB47-BD4E-F72937A71690}" type="datetime1">
              <a:rPr lang="en-US" smtClean="0"/>
              <a:t>10/21/24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88484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DD4D1C04-457C-5E45-AEAE-4180332F004F}" type="datetime1">
              <a:rPr lang="en-US" smtClean="0"/>
              <a:t>10/21/24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034862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700C0943-972A-0047-9A71-5CFC1BB82357}" type="datetime1">
              <a:rPr lang="en-US" smtClean="0"/>
              <a:t>10/21/24</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64206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02BA2AE3-5C82-BF40-8344-51E37A6D21C4}" type="datetime1">
              <a:rPr lang="en-US" smtClean="0"/>
              <a:t>10/21/24</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59427998"/>
      </p:ext>
    </p:extLst>
  </p:cSld>
  <p:clrMap bg1="dk1" tx1="lt1" bg2="dk2" tx2="lt2" accent1="accent1" accent2="accent2" accent3="accent3" accent4="accent4" accent5="accent5" accent6="accent6" hlink="hlink" folHlink="folHlink"/>
  <p:sldLayoutIdLst>
    <p:sldLayoutId id="2147484021" r:id="rId1"/>
    <p:sldLayoutId id="2147484022" r:id="rId2"/>
    <p:sldLayoutId id="2147484023" r:id="rId3"/>
    <p:sldLayoutId id="2147484024" r:id="rId4"/>
    <p:sldLayoutId id="2147484025" r:id="rId5"/>
    <p:sldLayoutId id="2147484026" r:id="rId6"/>
    <p:sldLayoutId id="2147484027" r:id="rId7"/>
    <p:sldLayoutId id="2147484028" r:id="rId8"/>
    <p:sldLayoutId id="2147484029" r:id="rId9"/>
    <p:sldLayoutId id="2147484030" r:id="rId10"/>
    <p:sldLayoutId id="2147484031" r:id="rId11"/>
  </p:sldLayoutIdLst>
  <p:hf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D0B89-1FCA-E3A7-0CEC-47FD88C13DC8}"/>
              </a:ext>
            </a:extLst>
          </p:cNvPr>
          <p:cNvSpPr>
            <a:spLocks noGrp="1"/>
          </p:cNvSpPr>
          <p:nvPr>
            <p:ph type="ctrTitle"/>
          </p:nvPr>
        </p:nvSpPr>
        <p:spPr>
          <a:xfrm>
            <a:off x="1100015" y="1085899"/>
            <a:ext cx="7315200" cy="2203712"/>
          </a:xfrm>
        </p:spPr>
        <p:txBody>
          <a:bodyPr/>
          <a:lstStyle/>
          <a:p>
            <a:r>
              <a:rPr lang="en-GB" sz="4800" b="1" dirty="0"/>
              <a:t>Aging Minorities in Japan’s Super-aging Society</a:t>
            </a:r>
          </a:p>
        </p:txBody>
      </p:sp>
      <p:sp>
        <p:nvSpPr>
          <p:cNvPr id="3" name="Subtitle 2">
            <a:extLst>
              <a:ext uri="{FF2B5EF4-FFF2-40B4-BE49-F238E27FC236}">
                <a16:creationId xmlns:a16="http://schemas.microsoft.com/office/drawing/2014/main" id="{7FF5169B-1676-D045-7D6D-DBFFB50B1197}"/>
              </a:ext>
            </a:extLst>
          </p:cNvPr>
          <p:cNvSpPr>
            <a:spLocks noGrp="1"/>
          </p:cNvSpPr>
          <p:nvPr>
            <p:ph type="subTitle" idx="1"/>
          </p:nvPr>
        </p:nvSpPr>
        <p:spPr>
          <a:xfrm>
            <a:off x="1200223" y="4582563"/>
            <a:ext cx="7315200" cy="1279617"/>
          </a:xfrm>
        </p:spPr>
        <p:txBody>
          <a:bodyPr>
            <a:noAutofit/>
          </a:bodyPr>
          <a:lstStyle/>
          <a:p>
            <a:pPr algn="r"/>
            <a:r>
              <a:rPr lang="en-GB" dirty="0">
                <a:solidFill>
                  <a:schemeClr val="tx1"/>
                </a:solidFill>
              </a:rPr>
              <a:t>Johanna O. </a:t>
            </a:r>
            <a:r>
              <a:rPr lang="en-GB" dirty="0" err="1">
                <a:solidFill>
                  <a:schemeClr val="tx1"/>
                </a:solidFill>
              </a:rPr>
              <a:t>Zulueta</a:t>
            </a:r>
            <a:r>
              <a:rPr lang="en-GB" dirty="0">
                <a:solidFill>
                  <a:schemeClr val="tx1"/>
                </a:solidFill>
              </a:rPr>
              <a:t>, Ph.D.</a:t>
            </a:r>
          </a:p>
          <a:p>
            <a:pPr algn="r"/>
            <a:r>
              <a:rPr lang="en-GB" dirty="0">
                <a:solidFill>
                  <a:schemeClr val="tx1"/>
                </a:solidFill>
              </a:rPr>
              <a:t>Faculty of Sociology</a:t>
            </a:r>
          </a:p>
          <a:p>
            <a:pPr algn="r"/>
            <a:r>
              <a:rPr lang="en-GB" dirty="0">
                <a:solidFill>
                  <a:schemeClr val="tx1"/>
                </a:solidFill>
              </a:rPr>
              <a:t>Toyo University</a:t>
            </a:r>
          </a:p>
        </p:txBody>
      </p:sp>
    </p:spTree>
    <p:extLst>
      <p:ext uri="{BB962C8B-B14F-4D97-AF65-F5344CB8AC3E}">
        <p14:creationId xmlns:p14="http://schemas.microsoft.com/office/powerpoint/2010/main" val="28590484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F429E-03FD-737E-8CD2-A67F541AA0DD}"/>
              </a:ext>
            </a:extLst>
          </p:cNvPr>
          <p:cNvSpPr>
            <a:spLocks noGrp="1"/>
          </p:cNvSpPr>
          <p:nvPr>
            <p:ph type="title"/>
          </p:nvPr>
        </p:nvSpPr>
        <p:spPr/>
        <p:txBody>
          <a:bodyPr>
            <a:normAutofit/>
          </a:bodyPr>
          <a:lstStyle/>
          <a:p>
            <a:r>
              <a:rPr lang="en-GB" sz="4000" b="1" kern="100" dirty="0">
                <a:solidFill>
                  <a:schemeClr val="tx1"/>
                </a:solidFill>
                <a:effectLst/>
                <a:latin typeface="+mn-lt"/>
                <a:ea typeface="MS Mincho" panose="02020609040205080304" pitchFamily="49" charset="-128"/>
              </a:rPr>
              <a:t>Aging Migrants and Other Minorities</a:t>
            </a:r>
            <a:br>
              <a:rPr lang="en-JP" sz="4000" b="1" kern="100" dirty="0">
                <a:solidFill>
                  <a:schemeClr val="tx1"/>
                </a:solidFill>
                <a:effectLst/>
                <a:latin typeface="+mn-lt"/>
                <a:ea typeface="MS Mincho" panose="02020609040205080304" pitchFamily="49" charset="-128"/>
              </a:rPr>
            </a:br>
            <a:endParaRPr lang="en-US" sz="4000" dirty="0"/>
          </a:p>
        </p:txBody>
      </p:sp>
      <p:sp>
        <p:nvSpPr>
          <p:cNvPr id="3" name="Content Placeholder 2">
            <a:extLst>
              <a:ext uri="{FF2B5EF4-FFF2-40B4-BE49-F238E27FC236}">
                <a16:creationId xmlns:a16="http://schemas.microsoft.com/office/drawing/2014/main" id="{6214BD5D-E126-2821-5B5A-6D6C8887F700}"/>
              </a:ext>
            </a:extLst>
          </p:cNvPr>
          <p:cNvSpPr>
            <a:spLocks noGrp="1"/>
          </p:cNvSpPr>
          <p:nvPr>
            <p:ph idx="1"/>
          </p:nvPr>
        </p:nvSpPr>
        <p:spPr/>
        <p:txBody>
          <a:bodyPr>
            <a:normAutofit/>
          </a:bodyPr>
          <a:lstStyle/>
          <a:p>
            <a:pPr algn="just"/>
            <a:r>
              <a:rPr lang="en-GB" sz="2800" dirty="0">
                <a:solidFill>
                  <a:schemeClr val="tx1"/>
                </a:solidFill>
                <a:effectLst/>
                <a:ea typeface="MS Mincho" panose="02020609040205080304" pitchFamily="49" charset="-128"/>
              </a:rPr>
              <a:t>Aging minorit</a:t>
            </a:r>
            <a:r>
              <a:rPr lang="en-GB" sz="2800" dirty="0">
                <a:solidFill>
                  <a:schemeClr val="tx1"/>
                </a:solidFill>
                <a:ea typeface="MS Mincho" panose="02020609040205080304" pitchFamily="49" charset="-128"/>
              </a:rPr>
              <a:t>ies and migrant groups aged 65 and above (2023)</a:t>
            </a:r>
          </a:p>
          <a:p>
            <a:pPr lvl="1" algn="just"/>
            <a:r>
              <a:rPr lang="en-GB" sz="2500" dirty="0" err="1">
                <a:solidFill>
                  <a:schemeClr val="tx1"/>
                </a:solidFill>
                <a:effectLst/>
                <a:ea typeface="MS Mincho" panose="02020609040205080304" pitchFamily="49" charset="-128"/>
              </a:rPr>
              <a:t>Zainichi</a:t>
            </a:r>
            <a:r>
              <a:rPr lang="en-GB" sz="2500" dirty="0">
                <a:solidFill>
                  <a:schemeClr val="tx1"/>
                </a:solidFill>
                <a:effectLst/>
                <a:ea typeface="MS Mincho" panose="02020609040205080304" pitchFamily="49" charset="-128"/>
              </a:rPr>
              <a:t> Koreans: 122,736 </a:t>
            </a:r>
            <a:endParaRPr lang="en-GB" sz="2500" dirty="0">
              <a:solidFill>
                <a:schemeClr val="tx1"/>
              </a:solidFill>
              <a:ea typeface="MS Mincho" panose="02020609040205080304" pitchFamily="49" charset="-128"/>
            </a:endParaRPr>
          </a:p>
          <a:p>
            <a:pPr lvl="1" algn="just"/>
            <a:r>
              <a:rPr lang="en-GB" sz="2500" dirty="0">
                <a:solidFill>
                  <a:schemeClr val="tx1"/>
                </a:solidFill>
                <a:effectLst/>
                <a:ea typeface="MS Mincho" panose="02020609040205080304" pitchFamily="49" charset="-128"/>
              </a:rPr>
              <a:t>Chinese: 29,630</a:t>
            </a:r>
          </a:p>
          <a:p>
            <a:pPr lvl="1" algn="just"/>
            <a:r>
              <a:rPr lang="en-GB" sz="2500" dirty="0">
                <a:solidFill>
                  <a:schemeClr val="tx1"/>
                </a:solidFill>
                <a:effectLst/>
                <a:ea typeface="MS Mincho" panose="02020609040205080304" pitchFamily="49" charset="-128"/>
              </a:rPr>
              <a:t>Brazilians: 14,096</a:t>
            </a:r>
          </a:p>
          <a:p>
            <a:pPr lvl="1" algn="just"/>
            <a:r>
              <a:rPr lang="en-GB" sz="2500" dirty="0">
                <a:solidFill>
                  <a:schemeClr val="tx1"/>
                </a:solidFill>
                <a:effectLst/>
                <a:ea typeface="MS Mincho" panose="02020609040205080304" pitchFamily="49" charset="-128"/>
              </a:rPr>
              <a:t>Filipinos: 6,523</a:t>
            </a:r>
          </a:p>
          <a:p>
            <a:pPr algn="just"/>
            <a:r>
              <a:rPr lang="en-GB" sz="2800" dirty="0">
                <a:solidFill>
                  <a:schemeClr val="tx1"/>
                </a:solidFill>
                <a:effectLst/>
                <a:ea typeface="MS Mincho" panose="02020609040205080304" pitchFamily="49" charset="-128"/>
              </a:rPr>
              <a:t>The above numbers will be far greater if those who are aged 50-59 (the “young old”) are included</a:t>
            </a:r>
            <a:endParaRPr lang="en-US" sz="2800" dirty="0">
              <a:solidFill>
                <a:schemeClr val="tx1"/>
              </a:solidFill>
            </a:endParaRPr>
          </a:p>
        </p:txBody>
      </p:sp>
      <p:sp>
        <p:nvSpPr>
          <p:cNvPr id="4" name="Slide Number Placeholder 3">
            <a:extLst>
              <a:ext uri="{FF2B5EF4-FFF2-40B4-BE49-F238E27FC236}">
                <a16:creationId xmlns:a16="http://schemas.microsoft.com/office/drawing/2014/main" id="{B1A5E3FF-2006-B6C6-E94A-97CF1EC11986}"/>
              </a:ext>
            </a:extLst>
          </p:cNvPr>
          <p:cNvSpPr>
            <a:spLocks noGrp="1"/>
          </p:cNvSpPr>
          <p:nvPr>
            <p:ph type="sldNum" sz="quarter" idx="12"/>
          </p:nvPr>
        </p:nvSpPr>
        <p:spPr/>
        <p:txBody>
          <a:bodyPr/>
          <a:lstStyle/>
          <a:p>
            <a:fld id="{4FAB73BC-B049-4115-A692-8D63A059BFB8}" type="slidenum">
              <a:rPr lang="en-US" smtClean="0"/>
              <a:pPr/>
              <a:t>10</a:t>
            </a:fld>
            <a:endParaRPr lang="en-US" dirty="0"/>
          </a:p>
        </p:txBody>
      </p:sp>
    </p:spTree>
    <p:extLst>
      <p:ext uri="{BB962C8B-B14F-4D97-AF65-F5344CB8AC3E}">
        <p14:creationId xmlns:p14="http://schemas.microsoft.com/office/powerpoint/2010/main" val="2443220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789AD-2F4F-7FB4-2A3D-06D8140FA49E}"/>
              </a:ext>
            </a:extLst>
          </p:cNvPr>
          <p:cNvSpPr>
            <a:spLocks noGrp="1"/>
          </p:cNvSpPr>
          <p:nvPr>
            <p:ph type="title"/>
          </p:nvPr>
        </p:nvSpPr>
        <p:spPr/>
        <p:txBody>
          <a:bodyPr>
            <a:normAutofit/>
          </a:bodyPr>
          <a:lstStyle/>
          <a:p>
            <a:r>
              <a:rPr lang="en-GB" sz="4000" b="1" kern="100" dirty="0">
                <a:solidFill>
                  <a:schemeClr val="tx1"/>
                </a:solidFill>
                <a:effectLst/>
                <a:latin typeface="+mn-lt"/>
                <a:ea typeface="MS Mincho" panose="02020609040205080304" pitchFamily="49" charset="-128"/>
              </a:rPr>
              <a:t>Aging Migrants and Other Minorities</a:t>
            </a:r>
            <a:br>
              <a:rPr lang="en-JP" sz="4000" b="1" kern="100" dirty="0">
                <a:solidFill>
                  <a:schemeClr val="tx1"/>
                </a:solidFill>
                <a:effectLst/>
                <a:latin typeface="+mn-lt"/>
                <a:ea typeface="MS Mincho" panose="02020609040205080304" pitchFamily="49" charset="-128"/>
              </a:rPr>
            </a:br>
            <a:endParaRPr lang="en-US" sz="4000" dirty="0"/>
          </a:p>
        </p:txBody>
      </p:sp>
      <p:sp>
        <p:nvSpPr>
          <p:cNvPr id="3" name="Content Placeholder 2">
            <a:extLst>
              <a:ext uri="{FF2B5EF4-FFF2-40B4-BE49-F238E27FC236}">
                <a16:creationId xmlns:a16="http://schemas.microsoft.com/office/drawing/2014/main" id="{16163606-1B14-A989-06CE-C270524A9087}"/>
              </a:ext>
            </a:extLst>
          </p:cNvPr>
          <p:cNvSpPr>
            <a:spLocks noGrp="1"/>
          </p:cNvSpPr>
          <p:nvPr>
            <p:ph idx="1"/>
          </p:nvPr>
        </p:nvSpPr>
        <p:spPr>
          <a:xfrm>
            <a:off x="3869267" y="613775"/>
            <a:ext cx="7642151" cy="5586609"/>
          </a:xfrm>
        </p:spPr>
        <p:txBody>
          <a:bodyPr>
            <a:normAutofit lnSpcReduction="10000"/>
          </a:bodyPr>
          <a:lstStyle/>
          <a:p>
            <a:r>
              <a:rPr lang="en-US" sz="2800" dirty="0"/>
              <a:t>Case of Filipino women in Japan; Filipinos are the 4</a:t>
            </a:r>
            <a:r>
              <a:rPr lang="en-US" sz="2800" baseline="30000" dirty="0"/>
              <a:t>th</a:t>
            </a:r>
            <a:r>
              <a:rPr lang="en-US" sz="2800" dirty="0"/>
              <a:t> largest foreign group in Japan with a population of  322,046 (MOJ 2024)</a:t>
            </a:r>
          </a:p>
          <a:p>
            <a:pPr lvl="1"/>
            <a:r>
              <a:rPr lang="en-US" altLang="ja-JP" sz="2500" dirty="0">
                <a:solidFill>
                  <a:schemeClr val="tx1"/>
                </a:solidFill>
              </a:rPr>
              <a:t>80,198 Filipinos aged 50 and above, with 71,678 of them women</a:t>
            </a:r>
            <a:endParaRPr lang="en-US" sz="2500" dirty="0"/>
          </a:p>
          <a:p>
            <a:pPr algn="just"/>
            <a:r>
              <a:rPr lang="en-GB" sz="2800" dirty="0">
                <a:solidFill>
                  <a:schemeClr val="tx1"/>
                </a:solidFill>
              </a:rPr>
              <a:t>Filipino migration to Japan</a:t>
            </a:r>
          </a:p>
          <a:p>
            <a:pPr lvl="1" algn="just"/>
            <a:r>
              <a:rPr lang="en-GB" sz="2500" dirty="0">
                <a:solidFill>
                  <a:schemeClr val="tx1"/>
                </a:solidFill>
              </a:rPr>
              <a:t>1930s: Filipinos entered Japan as “entertainers,” i.e. jazz musicians and boxers (Suzuki 2008)</a:t>
            </a:r>
          </a:p>
          <a:p>
            <a:pPr lvl="1" algn="just"/>
            <a:r>
              <a:rPr lang="en-GB" sz="2500" dirty="0">
                <a:solidFill>
                  <a:schemeClr val="tx1"/>
                </a:solidFill>
                <a:effectLst/>
                <a:ea typeface="MS Mincho" panose="02020609040205080304" pitchFamily="49" charset="-128"/>
              </a:rPr>
              <a:t>Immediate post-war years: Filipino men were hired as TCNs or third-country nationals, to work on US military bases (Yu-Jose 2001; </a:t>
            </a:r>
            <a:r>
              <a:rPr lang="en-GB" sz="2500" dirty="0" err="1">
                <a:solidFill>
                  <a:schemeClr val="tx1"/>
                </a:solidFill>
                <a:effectLst/>
                <a:ea typeface="MS Mincho" panose="02020609040205080304" pitchFamily="49" charset="-128"/>
              </a:rPr>
              <a:t>Zulueta</a:t>
            </a:r>
            <a:r>
              <a:rPr lang="en-GB" sz="2500" dirty="0">
                <a:solidFill>
                  <a:schemeClr val="tx1"/>
                </a:solidFill>
                <a:effectLst/>
                <a:ea typeface="MS Mincho" panose="02020609040205080304" pitchFamily="49" charset="-128"/>
              </a:rPr>
              <a:t> 2017, 2020)</a:t>
            </a:r>
            <a:r>
              <a:rPr lang="en-JP" sz="2500" dirty="0">
                <a:solidFill>
                  <a:schemeClr val="tx1"/>
                </a:solidFill>
                <a:effectLst/>
              </a:rPr>
              <a:t> </a:t>
            </a:r>
          </a:p>
          <a:p>
            <a:pPr lvl="1" algn="just"/>
            <a:r>
              <a:rPr lang="en-GB" sz="2500" dirty="0">
                <a:solidFill>
                  <a:schemeClr val="tx1"/>
                </a:solidFill>
              </a:rPr>
              <a:t>Late 1970s to early 90s: entry of OPAs (overseas performing artists); migration to Japan became feminized; marriages to Japanese</a:t>
            </a:r>
          </a:p>
          <a:p>
            <a:pPr lvl="1" algn="just"/>
            <a:r>
              <a:rPr lang="en-GB" sz="2500" dirty="0">
                <a:solidFill>
                  <a:schemeClr val="tx1"/>
                </a:solidFill>
              </a:rPr>
              <a:t>Late 1980s: rural wives (</a:t>
            </a:r>
            <a:r>
              <a:rPr lang="en-GB" sz="2500" i="1" dirty="0" err="1">
                <a:solidFill>
                  <a:schemeClr val="tx1"/>
                </a:solidFill>
              </a:rPr>
              <a:t>nouson</a:t>
            </a:r>
            <a:r>
              <a:rPr lang="en-GB" sz="2500" i="1" dirty="0">
                <a:solidFill>
                  <a:schemeClr val="tx1"/>
                </a:solidFill>
              </a:rPr>
              <a:t> </a:t>
            </a:r>
            <a:r>
              <a:rPr lang="en-GB" sz="2500" i="1" dirty="0" err="1">
                <a:solidFill>
                  <a:schemeClr val="tx1"/>
                </a:solidFill>
              </a:rPr>
              <a:t>hanayome</a:t>
            </a:r>
            <a:r>
              <a:rPr lang="en-GB" sz="2500" dirty="0">
                <a:solidFill>
                  <a:schemeClr val="tx1"/>
                </a:solidFill>
              </a:rPr>
              <a:t>)</a:t>
            </a:r>
          </a:p>
        </p:txBody>
      </p:sp>
      <p:sp>
        <p:nvSpPr>
          <p:cNvPr id="4" name="Slide Number Placeholder 3">
            <a:extLst>
              <a:ext uri="{FF2B5EF4-FFF2-40B4-BE49-F238E27FC236}">
                <a16:creationId xmlns:a16="http://schemas.microsoft.com/office/drawing/2014/main" id="{63FAF856-7F0E-F855-1156-7E6C32DD0708}"/>
              </a:ext>
            </a:extLst>
          </p:cNvPr>
          <p:cNvSpPr>
            <a:spLocks noGrp="1"/>
          </p:cNvSpPr>
          <p:nvPr>
            <p:ph type="sldNum" sz="quarter" idx="12"/>
          </p:nvPr>
        </p:nvSpPr>
        <p:spPr/>
        <p:txBody>
          <a:bodyPr/>
          <a:lstStyle/>
          <a:p>
            <a:fld id="{4FAB73BC-B049-4115-A692-8D63A059BFB8}" type="slidenum">
              <a:rPr lang="en-US" smtClean="0"/>
              <a:pPr/>
              <a:t>11</a:t>
            </a:fld>
            <a:endParaRPr lang="en-US" dirty="0"/>
          </a:p>
        </p:txBody>
      </p:sp>
    </p:spTree>
    <p:extLst>
      <p:ext uri="{BB962C8B-B14F-4D97-AF65-F5344CB8AC3E}">
        <p14:creationId xmlns:p14="http://schemas.microsoft.com/office/powerpoint/2010/main" val="4805612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E180E-84F8-EB2B-9132-9BA738E7D34C}"/>
              </a:ext>
            </a:extLst>
          </p:cNvPr>
          <p:cNvSpPr>
            <a:spLocks noGrp="1"/>
          </p:cNvSpPr>
          <p:nvPr>
            <p:ph type="title"/>
          </p:nvPr>
        </p:nvSpPr>
        <p:spPr/>
        <p:txBody>
          <a:bodyPr>
            <a:normAutofit/>
          </a:bodyPr>
          <a:lstStyle/>
          <a:p>
            <a:r>
              <a:rPr lang="en-GB" sz="4000" b="1" kern="100" dirty="0">
                <a:solidFill>
                  <a:schemeClr val="tx1"/>
                </a:solidFill>
                <a:effectLst/>
                <a:latin typeface="+mn-lt"/>
                <a:ea typeface="MS Mincho" panose="02020609040205080304" pitchFamily="49" charset="-128"/>
              </a:rPr>
              <a:t>Aging Migrants and Other Minorities</a:t>
            </a:r>
            <a:endParaRPr lang="en-US" sz="4000" dirty="0"/>
          </a:p>
        </p:txBody>
      </p:sp>
      <p:sp>
        <p:nvSpPr>
          <p:cNvPr id="3" name="Content Placeholder 2">
            <a:extLst>
              <a:ext uri="{FF2B5EF4-FFF2-40B4-BE49-F238E27FC236}">
                <a16:creationId xmlns:a16="http://schemas.microsoft.com/office/drawing/2014/main" id="{29679175-C5FA-0C20-EF94-46D9F859F4D4}"/>
              </a:ext>
            </a:extLst>
          </p:cNvPr>
          <p:cNvSpPr>
            <a:spLocks noGrp="1"/>
          </p:cNvSpPr>
          <p:nvPr>
            <p:ph idx="1"/>
          </p:nvPr>
        </p:nvSpPr>
        <p:spPr>
          <a:xfrm>
            <a:off x="3869267" y="864108"/>
            <a:ext cx="7667204" cy="5120640"/>
          </a:xfrm>
        </p:spPr>
        <p:txBody>
          <a:bodyPr>
            <a:normAutofit/>
          </a:bodyPr>
          <a:lstStyle/>
          <a:p>
            <a:pPr algn="just"/>
            <a:r>
              <a:rPr lang="en-GB" sz="2800" dirty="0">
                <a:solidFill>
                  <a:schemeClr val="tx1"/>
                </a:solidFill>
                <a:ea typeface="MS Mincho" panose="02020609040205080304" pitchFamily="49" charset="-128"/>
              </a:rPr>
              <a:t>T</a:t>
            </a:r>
            <a:r>
              <a:rPr lang="en-GB" sz="2800" dirty="0">
                <a:solidFill>
                  <a:schemeClr val="tx1"/>
                </a:solidFill>
                <a:effectLst/>
                <a:ea typeface="MS Mincho" panose="02020609040205080304" pitchFamily="49" charset="-128"/>
              </a:rPr>
              <a:t>hree main concerns of older Filipino migrants, who are mostly women (</a:t>
            </a:r>
            <a:r>
              <a:rPr lang="en-GB" sz="2800" dirty="0" err="1">
                <a:solidFill>
                  <a:schemeClr val="tx1"/>
                </a:solidFill>
                <a:effectLst/>
                <a:ea typeface="MS Mincho" panose="02020609040205080304" pitchFamily="49" charset="-128"/>
              </a:rPr>
              <a:t>Zulueta</a:t>
            </a:r>
            <a:r>
              <a:rPr lang="en-GB" sz="2800" dirty="0">
                <a:solidFill>
                  <a:schemeClr val="tx1"/>
                </a:solidFill>
                <a:effectLst/>
                <a:ea typeface="MS Mincho" panose="02020609040205080304" pitchFamily="49" charset="-128"/>
              </a:rPr>
              <a:t> 2019, 2023)</a:t>
            </a:r>
            <a:r>
              <a:rPr lang="en-GB" sz="3000" dirty="0">
                <a:solidFill>
                  <a:schemeClr val="tx1"/>
                </a:solidFill>
                <a:effectLst/>
                <a:ea typeface="MS Mincho" panose="02020609040205080304" pitchFamily="49" charset="-128"/>
              </a:rPr>
              <a:t>: </a:t>
            </a:r>
          </a:p>
          <a:p>
            <a:pPr lvl="1" algn="just"/>
            <a:r>
              <a:rPr lang="en-GB" sz="2500" dirty="0">
                <a:solidFill>
                  <a:schemeClr val="tx1"/>
                </a:solidFill>
                <a:ea typeface="MS Mincho" panose="02020609040205080304" pitchFamily="49" charset="-128"/>
              </a:rPr>
              <a:t>S</a:t>
            </a:r>
            <a:r>
              <a:rPr lang="en-GB" sz="2500" dirty="0">
                <a:solidFill>
                  <a:schemeClr val="tx1"/>
                </a:solidFill>
                <a:effectLst/>
                <a:ea typeface="MS Mincho" panose="02020609040205080304" pitchFamily="49" charset="-128"/>
              </a:rPr>
              <a:t>ocial citizenship (which includes social security, welfare, and other rights enjoyed by this group) </a:t>
            </a:r>
          </a:p>
          <a:p>
            <a:pPr lvl="1" algn="just"/>
            <a:r>
              <a:rPr lang="en-GB" sz="2500" dirty="0">
                <a:solidFill>
                  <a:schemeClr val="tx1"/>
                </a:solidFill>
                <a:ea typeface="MS Mincho" panose="02020609040205080304" pitchFamily="49" charset="-128"/>
              </a:rPr>
              <a:t>I</a:t>
            </a:r>
            <a:r>
              <a:rPr lang="en-GB" sz="2500" dirty="0">
                <a:solidFill>
                  <a:schemeClr val="tx1"/>
                </a:solidFill>
                <a:effectLst/>
                <a:ea typeface="MS Mincho" panose="02020609040205080304" pitchFamily="49" charset="-128"/>
              </a:rPr>
              <a:t>ntergenerational relationships and transnational care</a:t>
            </a:r>
          </a:p>
          <a:p>
            <a:pPr lvl="1" algn="just"/>
            <a:r>
              <a:rPr lang="en-GB" sz="2500" dirty="0">
                <a:solidFill>
                  <a:schemeClr val="tx1"/>
                </a:solidFill>
                <a:ea typeface="MS Mincho" panose="02020609040205080304" pitchFamily="49" charset="-128"/>
              </a:rPr>
              <a:t>F</a:t>
            </a:r>
            <a:r>
              <a:rPr lang="en-GB" sz="2500" dirty="0">
                <a:solidFill>
                  <a:schemeClr val="tx1"/>
                </a:solidFill>
                <a:effectLst/>
                <a:ea typeface="MS Mincho" panose="02020609040205080304" pitchFamily="49" charset="-128"/>
              </a:rPr>
              <a:t>uture plans including end-of-life decision making, which indicates their decision whether to return to their homeland or to stay in Japan</a:t>
            </a:r>
            <a:r>
              <a:rPr lang="en-JP" sz="2500" dirty="0">
                <a:solidFill>
                  <a:schemeClr val="tx1"/>
                </a:solidFill>
                <a:effectLst/>
              </a:rPr>
              <a:t> </a:t>
            </a:r>
            <a:endParaRPr lang="en-GB" sz="2500" dirty="0">
              <a:solidFill>
                <a:schemeClr val="tx1"/>
              </a:solidFill>
            </a:endParaRPr>
          </a:p>
          <a:p>
            <a:pPr algn="just"/>
            <a:r>
              <a:rPr lang="en-GB" sz="2800" dirty="0">
                <a:solidFill>
                  <a:schemeClr val="tx1"/>
                </a:solidFill>
              </a:rPr>
              <a:t>Financial concerns</a:t>
            </a:r>
          </a:p>
          <a:p>
            <a:pPr lvl="1" algn="just"/>
            <a:r>
              <a:rPr lang="en-GB" sz="2500" dirty="0">
                <a:solidFill>
                  <a:schemeClr val="tx1"/>
                </a:solidFill>
              </a:rPr>
              <a:t>Segmented labour market – many work in “low-skilled” occupations (factory workers, entertainers, other part-time jobs)</a:t>
            </a:r>
          </a:p>
        </p:txBody>
      </p:sp>
      <p:sp>
        <p:nvSpPr>
          <p:cNvPr id="4" name="Slide Number Placeholder 3">
            <a:extLst>
              <a:ext uri="{FF2B5EF4-FFF2-40B4-BE49-F238E27FC236}">
                <a16:creationId xmlns:a16="http://schemas.microsoft.com/office/drawing/2014/main" id="{465FBDDC-9F9F-4870-95A3-EE1405BE58C7}"/>
              </a:ext>
            </a:extLst>
          </p:cNvPr>
          <p:cNvSpPr>
            <a:spLocks noGrp="1"/>
          </p:cNvSpPr>
          <p:nvPr>
            <p:ph type="sldNum" sz="quarter" idx="12"/>
          </p:nvPr>
        </p:nvSpPr>
        <p:spPr/>
        <p:txBody>
          <a:bodyPr/>
          <a:lstStyle/>
          <a:p>
            <a:fld id="{4FAB73BC-B049-4115-A692-8D63A059BFB8}" type="slidenum">
              <a:rPr lang="en-US" smtClean="0"/>
              <a:pPr/>
              <a:t>12</a:t>
            </a:fld>
            <a:endParaRPr lang="en-US" dirty="0"/>
          </a:p>
        </p:txBody>
      </p:sp>
    </p:spTree>
    <p:extLst>
      <p:ext uri="{BB962C8B-B14F-4D97-AF65-F5344CB8AC3E}">
        <p14:creationId xmlns:p14="http://schemas.microsoft.com/office/powerpoint/2010/main" val="1873265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39FCA-F24B-95E2-F0F1-6D64E14C799E}"/>
              </a:ext>
            </a:extLst>
          </p:cNvPr>
          <p:cNvSpPr>
            <a:spLocks noGrp="1"/>
          </p:cNvSpPr>
          <p:nvPr>
            <p:ph type="title"/>
          </p:nvPr>
        </p:nvSpPr>
        <p:spPr/>
        <p:txBody>
          <a:bodyPr>
            <a:normAutofit/>
          </a:bodyPr>
          <a:lstStyle/>
          <a:p>
            <a:r>
              <a:rPr lang="en-GB" sz="4000" b="1" kern="100" dirty="0">
                <a:solidFill>
                  <a:schemeClr val="tx1"/>
                </a:solidFill>
                <a:effectLst/>
                <a:latin typeface="+mn-lt"/>
                <a:ea typeface="MS Mincho" panose="02020609040205080304" pitchFamily="49" charset="-128"/>
              </a:rPr>
              <a:t>Aging Migrants and Other Minorities</a:t>
            </a:r>
            <a:br>
              <a:rPr lang="en-JP" sz="4000" b="1" kern="100" dirty="0">
                <a:solidFill>
                  <a:schemeClr val="tx1"/>
                </a:solidFill>
                <a:effectLst/>
                <a:latin typeface="+mn-lt"/>
                <a:ea typeface="MS Mincho" panose="02020609040205080304" pitchFamily="49" charset="-128"/>
              </a:rPr>
            </a:br>
            <a:endParaRPr lang="en-US" sz="4000" dirty="0"/>
          </a:p>
        </p:txBody>
      </p:sp>
      <p:sp>
        <p:nvSpPr>
          <p:cNvPr id="3" name="Content Placeholder 2">
            <a:extLst>
              <a:ext uri="{FF2B5EF4-FFF2-40B4-BE49-F238E27FC236}">
                <a16:creationId xmlns:a16="http://schemas.microsoft.com/office/drawing/2014/main" id="{A2E617A0-405C-DB7E-9889-D5E6094E27CD}"/>
              </a:ext>
            </a:extLst>
          </p:cNvPr>
          <p:cNvSpPr>
            <a:spLocks noGrp="1"/>
          </p:cNvSpPr>
          <p:nvPr>
            <p:ph idx="1"/>
          </p:nvPr>
        </p:nvSpPr>
        <p:spPr>
          <a:xfrm>
            <a:off x="3770335" y="789139"/>
            <a:ext cx="7766136" cy="5273457"/>
          </a:xfrm>
        </p:spPr>
        <p:txBody>
          <a:bodyPr>
            <a:normAutofit fontScale="92500" lnSpcReduction="10000"/>
          </a:bodyPr>
          <a:lstStyle/>
          <a:p>
            <a:pPr algn="just">
              <a:lnSpc>
                <a:spcPct val="110000"/>
              </a:lnSpc>
            </a:pPr>
            <a:r>
              <a:rPr lang="en-GB" sz="3000" dirty="0" err="1">
                <a:effectLst/>
                <a:ea typeface="MS Mincho" panose="02020609040205080304" pitchFamily="49" charset="-128"/>
              </a:rPr>
              <a:t>Zainichi</a:t>
            </a:r>
            <a:r>
              <a:rPr lang="en-GB" sz="3000" dirty="0">
                <a:effectLst/>
                <a:ea typeface="MS Mincho" panose="02020609040205080304" pitchFamily="49" charset="-128"/>
              </a:rPr>
              <a:t> Koreans: </a:t>
            </a:r>
            <a:r>
              <a:rPr lang="en-US" sz="3000" kern="0" dirty="0">
                <a:effectLst/>
                <a:ea typeface="MS Mincho" panose="02020609040205080304" pitchFamily="49" charset="-128"/>
              </a:rPr>
              <a:t>122,736 individuals aged 65 and above (MOJ 2023) </a:t>
            </a:r>
          </a:p>
          <a:p>
            <a:pPr lvl="1" algn="just">
              <a:lnSpc>
                <a:spcPct val="110000"/>
              </a:lnSpc>
            </a:pPr>
            <a:r>
              <a:rPr lang="en-US" sz="2700" kern="0" dirty="0">
                <a:effectLst/>
                <a:ea typeface="MS Mincho" panose="02020609040205080304" pitchFamily="49" charset="-128"/>
              </a:rPr>
              <a:t>Many of these first-generation </a:t>
            </a:r>
            <a:r>
              <a:rPr lang="en-US" sz="2700" kern="0" dirty="0" err="1">
                <a:effectLst/>
                <a:ea typeface="MS Mincho" panose="02020609040205080304" pitchFamily="49" charset="-128"/>
              </a:rPr>
              <a:t>Zainichi</a:t>
            </a:r>
            <a:r>
              <a:rPr lang="en-US" sz="2700" kern="0" dirty="0">
                <a:effectLst/>
                <a:ea typeface="MS Mincho" panose="02020609040205080304" pitchFamily="49" charset="-128"/>
              </a:rPr>
              <a:t> Koreans are illiterate in both Japanese and Korean, thus they are not aware of the social benefits they are entitled to as special permanent residents or </a:t>
            </a:r>
            <a:r>
              <a:rPr lang="en-US" sz="2700" i="1" kern="0" dirty="0" err="1">
                <a:effectLst/>
                <a:ea typeface="MS Mincho" panose="02020609040205080304" pitchFamily="49" charset="-128"/>
              </a:rPr>
              <a:t>tokubetsu</a:t>
            </a:r>
            <a:r>
              <a:rPr lang="en-US" sz="2700" i="1" kern="0" dirty="0">
                <a:effectLst/>
                <a:ea typeface="MS Mincho" panose="02020609040205080304" pitchFamily="49" charset="-128"/>
              </a:rPr>
              <a:t> </a:t>
            </a:r>
            <a:r>
              <a:rPr lang="en-US" sz="2700" i="1" kern="0" dirty="0" err="1">
                <a:effectLst/>
                <a:ea typeface="MS Mincho" panose="02020609040205080304" pitchFamily="49" charset="-128"/>
              </a:rPr>
              <a:t>eijuusha</a:t>
            </a:r>
            <a:r>
              <a:rPr lang="en-US" sz="2700" i="1" kern="0" dirty="0">
                <a:effectLst/>
                <a:ea typeface="MS Mincho" panose="02020609040205080304" pitchFamily="49" charset="-128"/>
              </a:rPr>
              <a:t>;</a:t>
            </a:r>
            <a:r>
              <a:rPr lang="en-US" sz="2700" kern="0" dirty="0">
                <a:effectLst/>
                <a:ea typeface="MS Mincho" panose="02020609040205080304" pitchFamily="49" charset="-128"/>
              </a:rPr>
              <a:t> some were ineligible for pensions (Kim-</a:t>
            </a:r>
            <a:r>
              <a:rPr lang="en-US" sz="2700" kern="0" dirty="0" err="1">
                <a:effectLst/>
                <a:ea typeface="MS Mincho" panose="02020609040205080304" pitchFamily="49" charset="-128"/>
              </a:rPr>
              <a:t>Wachutka</a:t>
            </a:r>
            <a:r>
              <a:rPr lang="en-US" sz="2700" kern="0" dirty="0">
                <a:effectLst/>
                <a:ea typeface="MS Mincho" panose="02020609040205080304" pitchFamily="49" charset="-128"/>
              </a:rPr>
              <a:t> 2018)</a:t>
            </a:r>
          </a:p>
          <a:p>
            <a:pPr lvl="1" algn="just">
              <a:lnSpc>
                <a:spcPct val="110000"/>
              </a:lnSpc>
            </a:pPr>
            <a:r>
              <a:rPr lang="en-US" sz="2700" kern="0" dirty="0">
                <a:ea typeface="MS Mincho" panose="02020609040205080304" pitchFamily="49" charset="-128"/>
              </a:rPr>
              <a:t>S</a:t>
            </a:r>
            <a:r>
              <a:rPr lang="en-US" sz="2700" kern="0" dirty="0">
                <a:effectLst/>
                <a:ea typeface="MS Mincho" panose="02020609040205080304" pitchFamily="49" charset="-128"/>
              </a:rPr>
              <a:t>econd-generation </a:t>
            </a:r>
            <a:r>
              <a:rPr lang="en-US" sz="2700" kern="0" dirty="0" err="1">
                <a:effectLst/>
                <a:ea typeface="MS Mincho" panose="02020609040205080304" pitchFamily="49" charset="-128"/>
              </a:rPr>
              <a:t>Zainichi</a:t>
            </a:r>
            <a:r>
              <a:rPr lang="en-US" sz="2700" kern="0" dirty="0">
                <a:effectLst/>
                <a:ea typeface="MS Mincho" panose="02020609040205080304" pitchFamily="49" charset="-128"/>
              </a:rPr>
              <a:t> community petitioned the Japanese government to recognize the specific cultural needs of these elderly first generation </a:t>
            </a:r>
            <a:r>
              <a:rPr lang="en-US" sz="2700" kern="0" dirty="0" err="1">
                <a:effectLst/>
                <a:ea typeface="MS Mincho" panose="02020609040205080304" pitchFamily="49" charset="-128"/>
              </a:rPr>
              <a:t>Zainichi</a:t>
            </a:r>
            <a:r>
              <a:rPr lang="en-US" sz="2700" kern="0" dirty="0">
                <a:effectLst/>
                <a:ea typeface="MS Mincho" panose="02020609040205080304" pitchFamily="49" charset="-128"/>
              </a:rPr>
              <a:t> Koreans</a:t>
            </a:r>
          </a:p>
        </p:txBody>
      </p:sp>
      <p:sp>
        <p:nvSpPr>
          <p:cNvPr id="4" name="Slide Number Placeholder 3">
            <a:extLst>
              <a:ext uri="{FF2B5EF4-FFF2-40B4-BE49-F238E27FC236}">
                <a16:creationId xmlns:a16="http://schemas.microsoft.com/office/drawing/2014/main" id="{50601C3F-34CC-3FBA-B67B-E0DDBA1F0F50}"/>
              </a:ext>
            </a:extLst>
          </p:cNvPr>
          <p:cNvSpPr>
            <a:spLocks noGrp="1"/>
          </p:cNvSpPr>
          <p:nvPr>
            <p:ph type="sldNum" sz="quarter" idx="12"/>
          </p:nvPr>
        </p:nvSpPr>
        <p:spPr/>
        <p:txBody>
          <a:bodyPr/>
          <a:lstStyle/>
          <a:p>
            <a:fld id="{4FAB73BC-B049-4115-A692-8D63A059BFB8}" type="slidenum">
              <a:rPr lang="en-US" smtClean="0"/>
              <a:pPr/>
              <a:t>13</a:t>
            </a:fld>
            <a:endParaRPr lang="en-US" dirty="0"/>
          </a:p>
        </p:txBody>
      </p:sp>
    </p:spTree>
    <p:extLst>
      <p:ext uri="{BB962C8B-B14F-4D97-AF65-F5344CB8AC3E}">
        <p14:creationId xmlns:p14="http://schemas.microsoft.com/office/powerpoint/2010/main" val="39404366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1D880-FF8A-88B7-5E87-52E29A6925F0}"/>
              </a:ext>
            </a:extLst>
          </p:cNvPr>
          <p:cNvSpPr>
            <a:spLocks noGrp="1"/>
          </p:cNvSpPr>
          <p:nvPr>
            <p:ph type="title"/>
          </p:nvPr>
        </p:nvSpPr>
        <p:spPr/>
        <p:txBody>
          <a:bodyPr/>
          <a:lstStyle/>
          <a:p>
            <a:r>
              <a:rPr lang="en-GB" sz="3600" b="1" kern="100" dirty="0">
                <a:solidFill>
                  <a:schemeClr val="tx1"/>
                </a:solidFill>
                <a:effectLst/>
                <a:latin typeface="+mn-lt"/>
                <a:ea typeface="MS Mincho" panose="02020609040205080304" pitchFamily="49" charset="-128"/>
              </a:rPr>
              <a:t>Aging Migrants and Other Minorities</a:t>
            </a:r>
            <a:endParaRPr lang="en-US" dirty="0"/>
          </a:p>
        </p:txBody>
      </p:sp>
      <p:sp>
        <p:nvSpPr>
          <p:cNvPr id="3" name="Content Placeholder 2">
            <a:extLst>
              <a:ext uri="{FF2B5EF4-FFF2-40B4-BE49-F238E27FC236}">
                <a16:creationId xmlns:a16="http://schemas.microsoft.com/office/drawing/2014/main" id="{22F54AF7-64A3-44C2-B4B5-D9D2E6172FCC}"/>
              </a:ext>
            </a:extLst>
          </p:cNvPr>
          <p:cNvSpPr>
            <a:spLocks noGrp="1"/>
          </p:cNvSpPr>
          <p:nvPr>
            <p:ph idx="1"/>
          </p:nvPr>
        </p:nvSpPr>
        <p:spPr/>
        <p:txBody>
          <a:bodyPr>
            <a:normAutofit/>
          </a:bodyPr>
          <a:lstStyle/>
          <a:p>
            <a:pPr lvl="1" algn="just">
              <a:lnSpc>
                <a:spcPct val="110000"/>
              </a:lnSpc>
            </a:pPr>
            <a:r>
              <a:rPr lang="en-US" sz="2500" kern="0" dirty="0">
                <a:effectLst/>
                <a:ea typeface="MS Mincho" panose="02020609040205080304" pitchFamily="49" charset="-128"/>
              </a:rPr>
              <a:t>These aged-care facilities provide services to </a:t>
            </a:r>
            <a:r>
              <a:rPr lang="en-US" sz="2500" kern="0" dirty="0" err="1">
                <a:effectLst/>
                <a:ea typeface="MS Mincho" panose="02020609040205080304" pitchFamily="49" charset="-128"/>
              </a:rPr>
              <a:t>Zainichi</a:t>
            </a:r>
            <a:r>
              <a:rPr lang="en-US" sz="2500" kern="0" dirty="0">
                <a:effectLst/>
                <a:ea typeface="MS Mincho" panose="02020609040205080304" pitchFamily="49" charset="-128"/>
              </a:rPr>
              <a:t> Korean seniors who have different needs from the dominant Japanese elderly population</a:t>
            </a:r>
          </a:p>
          <a:p>
            <a:pPr lvl="1" algn="just">
              <a:lnSpc>
                <a:spcPct val="110000"/>
              </a:lnSpc>
            </a:pPr>
            <a:r>
              <a:rPr lang="en-US" sz="2500" kern="0" dirty="0">
                <a:ea typeface="MS Mincho" panose="02020609040205080304" pitchFamily="49" charset="-128"/>
              </a:rPr>
              <a:t>These facilities are b</a:t>
            </a:r>
            <a:r>
              <a:rPr lang="en-US" sz="2500" kern="0" dirty="0">
                <a:effectLst/>
                <a:ea typeface="MS Mincho" panose="02020609040205080304" pitchFamily="49" charset="-128"/>
              </a:rPr>
              <a:t>ilingual, serve Korean food, and act as spaces where they are free not to conform to a uniform Japanese system</a:t>
            </a:r>
            <a:endParaRPr lang="en-US" sz="2500" dirty="0"/>
          </a:p>
          <a:p>
            <a:pPr lvl="1" algn="just">
              <a:lnSpc>
                <a:spcPct val="110000"/>
              </a:lnSpc>
            </a:pPr>
            <a:endParaRPr lang="en-US" sz="2900" kern="0" dirty="0">
              <a:effectLst/>
              <a:ea typeface="MS Mincho" panose="02020609040205080304" pitchFamily="49" charset="-128"/>
            </a:endParaRPr>
          </a:p>
          <a:p>
            <a:endParaRPr lang="en-US" dirty="0"/>
          </a:p>
        </p:txBody>
      </p:sp>
      <p:sp>
        <p:nvSpPr>
          <p:cNvPr id="4" name="Slide Number Placeholder 3">
            <a:extLst>
              <a:ext uri="{FF2B5EF4-FFF2-40B4-BE49-F238E27FC236}">
                <a16:creationId xmlns:a16="http://schemas.microsoft.com/office/drawing/2014/main" id="{08DD7A67-54A6-76B2-FE45-1EAC8E2E5985}"/>
              </a:ext>
            </a:extLst>
          </p:cNvPr>
          <p:cNvSpPr>
            <a:spLocks noGrp="1"/>
          </p:cNvSpPr>
          <p:nvPr>
            <p:ph type="sldNum" sz="quarter" idx="12"/>
          </p:nvPr>
        </p:nvSpPr>
        <p:spPr/>
        <p:txBody>
          <a:bodyPr/>
          <a:lstStyle/>
          <a:p>
            <a:fld id="{4FAB73BC-B049-4115-A692-8D63A059BFB8}" type="slidenum">
              <a:rPr lang="en-US" smtClean="0"/>
              <a:pPr/>
              <a:t>14</a:t>
            </a:fld>
            <a:endParaRPr lang="en-US" dirty="0"/>
          </a:p>
        </p:txBody>
      </p:sp>
    </p:spTree>
    <p:extLst>
      <p:ext uri="{BB962C8B-B14F-4D97-AF65-F5344CB8AC3E}">
        <p14:creationId xmlns:p14="http://schemas.microsoft.com/office/powerpoint/2010/main" val="41450081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858D1-4CE0-AC21-2398-DB0B4B18F49E}"/>
              </a:ext>
            </a:extLst>
          </p:cNvPr>
          <p:cNvSpPr>
            <a:spLocks noGrp="1"/>
          </p:cNvSpPr>
          <p:nvPr>
            <p:ph type="title"/>
          </p:nvPr>
        </p:nvSpPr>
        <p:spPr/>
        <p:txBody>
          <a:bodyPr/>
          <a:lstStyle/>
          <a:p>
            <a:r>
              <a:rPr lang="en-US" sz="4000" b="1" kern="0" dirty="0">
                <a:effectLst/>
                <a:latin typeface="+mn-lt"/>
                <a:ea typeface="MS Mincho" panose="02020609040205080304" pitchFamily="49" charset="-128"/>
              </a:rPr>
              <a:t>Aging and the End-of-Life</a:t>
            </a:r>
            <a:br>
              <a:rPr lang="en-JP" sz="1800" kern="100" dirty="0">
                <a:effectLst/>
                <a:latin typeface="Times New Roman" panose="02020603050405020304" pitchFamily="18" charset="0"/>
                <a:ea typeface="MS Mincho" panose="02020609040205080304" pitchFamily="49" charset="-128"/>
              </a:rPr>
            </a:br>
            <a:endParaRPr lang="en-US" dirty="0"/>
          </a:p>
        </p:txBody>
      </p:sp>
      <p:sp>
        <p:nvSpPr>
          <p:cNvPr id="3" name="Content Placeholder 2">
            <a:extLst>
              <a:ext uri="{FF2B5EF4-FFF2-40B4-BE49-F238E27FC236}">
                <a16:creationId xmlns:a16="http://schemas.microsoft.com/office/drawing/2014/main" id="{EC2229EE-38B3-A930-76E5-D118E3DB282F}"/>
              </a:ext>
            </a:extLst>
          </p:cNvPr>
          <p:cNvSpPr>
            <a:spLocks noGrp="1"/>
          </p:cNvSpPr>
          <p:nvPr>
            <p:ph idx="1"/>
          </p:nvPr>
        </p:nvSpPr>
        <p:spPr>
          <a:xfrm>
            <a:off x="3869267" y="864108"/>
            <a:ext cx="7516891" cy="5120640"/>
          </a:xfrm>
        </p:spPr>
        <p:txBody>
          <a:bodyPr/>
          <a:lstStyle/>
          <a:p>
            <a:pPr algn="just"/>
            <a:r>
              <a:rPr lang="en-US" sz="2800" kern="0" dirty="0">
                <a:effectLst/>
                <a:ea typeface="MS Mincho" panose="02020609040205080304" pitchFamily="49" charset="-128"/>
              </a:rPr>
              <a:t>How do minorities in Japan want to spend their lives when they are at an advanced age? </a:t>
            </a:r>
          </a:p>
          <a:p>
            <a:pPr algn="just"/>
            <a:r>
              <a:rPr lang="en-US" sz="2800" kern="0" dirty="0">
                <a:effectLst/>
                <a:ea typeface="MS Mincho" panose="02020609040205080304" pitchFamily="49" charset="-128"/>
              </a:rPr>
              <a:t>What do they do when they near impending death? </a:t>
            </a:r>
          </a:p>
          <a:p>
            <a:pPr algn="just"/>
            <a:r>
              <a:rPr lang="en-US" sz="2800" kern="0" dirty="0">
                <a:effectLst/>
                <a:ea typeface="MS Mincho" panose="02020609040205080304" pitchFamily="49" charset="-128"/>
              </a:rPr>
              <a:t>How do they want to die?</a:t>
            </a:r>
            <a:r>
              <a:rPr lang="en-US" sz="4000" kern="0" dirty="0">
                <a:effectLst/>
                <a:ea typeface="MS Mincho" panose="02020609040205080304" pitchFamily="49" charset="-128"/>
              </a:rPr>
              <a:t> </a:t>
            </a:r>
          </a:p>
          <a:p>
            <a:pPr algn="just"/>
            <a:r>
              <a:rPr lang="en-GB" sz="2800" dirty="0">
                <a:effectLst/>
                <a:ea typeface="MS Mincho" panose="02020609040205080304" pitchFamily="49" charset="-128"/>
              </a:rPr>
              <a:t>Death and dying (“ways of dying”) are influenced not only by ethnicity and gender, but also by religion, family, social class, and their experiences of migration (and return) </a:t>
            </a:r>
            <a:endParaRPr lang="en-JP" sz="2800" kern="100" dirty="0">
              <a:effectLst/>
              <a:ea typeface="MS Mincho" panose="02020609040205080304" pitchFamily="49" charset="-128"/>
            </a:endParaRPr>
          </a:p>
        </p:txBody>
      </p:sp>
      <p:sp>
        <p:nvSpPr>
          <p:cNvPr id="4" name="Slide Number Placeholder 3">
            <a:extLst>
              <a:ext uri="{FF2B5EF4-FFF2-40B4-BE49-F238E27FC236}">
                <a16:creationId xmlns:a16="http://schemas.microsoft.com/office/drawing/2014/main" id="{A446A5FE-FBFC-9469-F191-68A267774FC8}"/>
              </a:ext>
            </a:extLst>
          </p:cNvPr>
          <p:cNvSpPr>
            <a:spLocks noGrp="1"/>
          </p:cNvSpPr>
          <p:nvPr>
            <p:ph type="sldNum" sz="quarter" idx="12"/>
          </p:nvPr>
        </p:nvSpPr>
        <p:spPr/>
        <p:txBody>
          <a:bodyPr/>
          <a:lstStyle/>
          <a:p>
            <a:fld id="{4FAB73BC-B049-4115-A692-8D63A059BFB8}" type="slidenum">
              <a:rPr lang="en-US" smtClean="0"/>
              <a:pPr/>
              <a:t>15</a:t>
            </a:fld>
            <a:endParaRPr lang="en-US" dirty="0"/>
          </a:p>
        </p:txBody>
      </p:sp>
    </p:spTree>
    <p:extLst>
      <p:ext uri="{BB962C8B-B14F-4D97-AF65-F5344CB8AC3E}">
        <p14:creationId xmlns:p14="http://schemas.microsoft.com/office/powerpoint/2010/main" val="37557233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5232F-426B-BF6A-574D-C0C8EB05F1E7}"/>
              </a:ext>
            </a:extLst>
          </p:cNvPr>
          <p:cNvSpPr>
            <a:spLocks noGrp="1"/>
          </p:cNvSpPr>
          <p:nvPr>
            <p:ph type="title"/>
          </p:nvPr>
        </p:nvSpPr>
        <p:spPr/>
        <p:txBody>
          <a:bodyPr>
            <a:normAutofit/>
          </a:bodyPr>
          <a:lstStyle/>
          <a:p>
            <a:r>
              <a:rPr lang="en-US" sz="4000" b="1" kern="0" dirty="0">
                <a:effectLst/>
                <a:latin typeface="+mn-lt"/>
                <a:ea typeface="MS Mincho" panose="02020609040205080304" pitchFamily="49" charset="-128"/>
              </a:rPr>
              <a:t>Aging and the End-of-Life</a:t>
            </a:r>
            <a:endParaRPr lang="en-US" sz="4000" dirty="0"/>
          </a:p>
        </p:txBody>
      </p:sp>
      <p:sp>
        <p:nvSpPr>
          <p:cNvPr id="3" name="Content Placeholder 2">
            <a:extLst>
              <a:ext uri="{FF2B5EF4-FFF2-40B4-BE49-F238E27FC236}">
                <a16:creationId xmlns:a16="http://schemas.microsoft.com/office/drawing/2014/main" id="{E4D3E92A-AB16-DD83-B966-46179129D917}"/>
              </a:ext>
            </a:extLst>
          </p:cNvPr>
          <p:cNvSpPr>
            <a:spLocks noGrp="1"/>
          </p:cNvSpPr>
          <p:nvPr>
            <p:ph idx="1"/>
          </p:nvPr>
        </p:nvSpPr>
        <p:spPr>
          <a:xfrm>
            <a:off x="3869267" y="764088"/>
            <a:ext cx="7654677" cy="5220660"/>
          </a:xfrm>
        </p:spPr>
        <p:txBody>
          <a:bodyPr>
            <a:noAutofit/>
          </a:bodyPr>
          <a:lstStyle/>
          <a:p>
            <a:pPr algn="just"/>
            <a:r>
              <a:rPr lang="en-GB" sz="2800" kern="100" dirty="0">
                <a:solidFill>
                  <a:schemeClr val="tx1"/>
                </a:solidFill>
                <a:ea typeface="MS Mincho" panose="02020609040205080304" pitchFamily="49" charset="-128"/>
              </a:rPr>
              <a:t>C</a:t>
            </a:r>
            <a:r>
              <a:rPr lang="en-GB" sz="2800" kern="100" dirty="0">
                <a:solidFill>
                  <a:schemeClr val="tx1"/>
                </a:solidFill>
                <a:effectLst/>
                <a:ea typeface="MS Mincho" panose="02020609040205080304" pitchFamily="49" charset="-128"/>
              </a:rPr>
              <a:t>ase of elderly Okinawan “war brides” or </a:t>
            </a:r>
            <a:r>
              <a:rPr lang="en-GB" sz="2800" i="1" kern="100" dirty="0" err="1">
                <a:solidFill>
                  <a:schemeClr val="tx1"/>
                </a:solidFill>
                <a:effectLst/>
                <a:ea typeface="MS Mincho" panose="02020609040205080304" pitchFamily="49" charset="-128"/>
              </a:rPr>
              <a:t>sensou</a:t>
            </a:r>
            <a:r>
              <a:rPr lang="en-GB" sz="2800" i="1" kern="100" dirty="0">
                <a:solidFill>
                  <a:schemeClr val="tx1"/>
                </a:solidFill>
                <a:effectLst/>
                <a:ea typeface="MS Mincho" panose="02020609040205080304" pitchFamily="49" charset="-128"/>
              </a:rPr>
              <a:t> </a:t>
            </a:r>
            <a:r>
              <a:rPr lang="en-GB" sz="2800" i="1" kern="100" dirty="0" err="1">
                <a:solidFill>
                  <a:schemeClr val="tx1"/>
                </a:solidFill>
                <a:effectLst/>
                <a:ea typeface="MS Mincho" panose="02020609040205080304" pitchFamily="49" charset="-128"/>
              </a:rPr>
              <a:t>hanayome</a:t>
            </a:r>
            <a:r>
              <a:rPr lang="en-GB" sz="2800" i="1" kern="100" dirty="0">
                <a:solidFill>
                  <a:schemeClr val="tx1"/>
                </a:solidFill>
                <a:ea typeface="MS Mincho" panose="02020609040205080304" pitchFamily="49" charset="-128"/>
              </a:rPr>
              <a:t> </a:t>
            </a:r>
            <a:r>
              <a:rPr lang="en-GB" sz="2800" kern="100" dirty="0">
                <a:solidFill>
                  <a:schemeClr val="tx1"/>
                </a:solidFill>
                <a:effectLst/>
                <a:ea typeface="MS Mincho" panose="02020609040205080304" pitchFamily="49" charset="-128"/>
              </a:rPr>
              <a:t>returnees from the Philippines (</a:t>
            </a:r>
            <a:r>
              <a:rPr lang="en-GB" sz="2800" kern="100" dirty="0" err="1">
                <a:solidFill>
                  <a:schemeClr val="tx1"/>
                </a:solidFill>
                <a:effectLst/>
                <a:ea typeface="MS Mincho" panose="02020609040205080304" pitchFamily="49" charset="-128"/>
              </a:rPr>
              <a:t>Zulueta</a:t>
            </a:r>
            <a:r>
              <a:rPr lang="en-GB" sz="2800" kern="100" dirty="0">
                <a:solidFill>
                  <a:schemeClr val="tx1"/>
                </a:solidFill>
                <a:effectLst/>
                <a:ea typeface="MS Mincho" panose="02020609040205080304" pitchFamily="49" charset="-128"/>
              </a:rPr>
              <a:t> 2014, 2016, 2022) </a:t>
            </a:r>
          </a:p>
          <a:p>
            <a:pPr lvl="1" algn="just"/>
            <a:r>
              <a:rPr lang="en-GB" sz="2500" kern="100" dirty="0">
                <a:solidFill>
                  <a:schemeClr val="tx1"/>
                </a:solidFill>
                <a:ea typeface="MS Mincho" panose="02020609040205080304" pitchFamily="49" charset="-128"/>
              </a:rPr>
              <a:t>T</a:t>
            </a:r>
            <a:r>
              <a:rPr lang="en-GB" sz="2500" kern="100" dirty="0">
                <a:solidFill>
                  <a:schemeClr val="tx1"/>
                </a:solidFill>
                <a:effectLst/>
                <a:ea typeface="MS Mincho" panose="02020609040205080304" pitchFamily="49" charset="-128"/>
              </a:rPr>
              <a:t>he return to Okinawa was fraught with issues of re-integration and experiences of discrimination due to their “cultural difference”—having been outside of Japan/Okinawa for decades</a:t>
            </a:r>
          </a:p>
          <a:p>
            <a:pPr lvl="1" algn="just"/>
            <a:r>
              <a:rPr lang="en-GB" sz="2500" kern="100" dirty="0">
                <a:solidFill>
                  <a:schemeClr val="tx1"/>
                </a:solidFill>
                <a:effectLst/>
                <a:ea typeface="MS Mincho" panose="02020609040205080304" pitchFamily="49" charset="-128"/>
              </a:rPr>
              <a:t>Okinawans are an ethnic Other to the (mainland) Japanese (Kawai 2020) </a:t>
            </a:r>
            <a:endParaRPr lang="en-GB" sz="2500" kern="100" dirty="0">
              <a:solidFill>
                <a:schemeClr val="tx1"/>
              </a:solidFill>
              <a:ea typeface="MS Mincho" panose="02020609040205080304" pitchFamily="49" charset="-128"/>
            </a:endParaRPr>
          </a:p>
          <a:p>
            <a:pPr lvl="1" algn="just"/>
            <a:r>
              <a:rPr lang="en-GB" sz="2500" kern="100" dirty="0">
                <a:solidFill>
                  <a:schemeClr val="tx1"/>
                </a:solidFill>
                <a:ea typeface="MS Mincho" panose="02020609040205080304" pitchFamily="49" charset="-128"/>
              </a:rPr>
              <a:t>T</a:t>
            </a:r>
            <a:r>
              <a:rPr lang="en-GB" sz="2500" kern="100" dirty="0">
                <a:solidFill>
                  <a:schemeClr val="tx1"/>
                </a:solidFill>
                <a:effectLst/>
                <a:ea typeface="MS Mincho" panose="02020609040205080304" pitchFamily="49" charset="-128"/>
              </a:rPr>
              <a:t>hese returnees are rendered an existence as a “double minority,” having had spent decades outside Okinawa, entered into intercultural marriages, and converted to Catholicism</a:t>
            </a:r>
          </a:p>
        </p:txBody>
      </p:sp>
      <p:sp>
        <p:nvSpPr>
          <p:cNvPr id="4" name="Slide Number Placeholder 3">
            <a:extLst>
              <a:ext uri="{FF2B5EF4-FFF2-40B4-BE49-F238E27FC236}">
                <a16:creationId xmlns:a16="http://schemas.microsoft.com/office/drawing/2014/main" id="{D161E6E3-606D-A459-108C-F226E639F466}"/>
              </a:ext>
            </a:extLst>
          </p:cNvPr>
          <p:cNvSpPr>
            <a:spLocks noGrp="1"/>
          </p:cNvSpPr>
          <p:nvPr>
            <p:ph type="sldNum" sz="quarter" idx="12"/>
          </p:nvPr>
        </p:nvSpPr>
        <p:spPr/>
        <p:txBody>
          <a:bodyPr/>
          <a:lstStyle/>
          <a:p>
            <a:fld id="{4FAB73BC-B049-4115-A692-8D63A059BFB8}" type="slidenum">
              <a:rPr lang="en-US" smtClean="0"/>
              <a:pPr/>
              <a:t>16</a:t>
            </a:fld>
            <a:endParaRPr lang="en-US" dirty="0"/>
          </a:p>
        </p:txBody>
      </p:sp>
    </p:spTree>
    <p:extLst>
      <p:ext uri="{BB962C8B-B14F-4D97-AF65-F5344CB8AC3E}">
        <p14:creationId xmlns:p14="http://schemas.microsoft.com/office/powerpoint/2010/main" val="3582967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F35B7-A25F-044E-C530-F813A0EC9041}"/>
              </a:ext>
            </a:extLst>
          </p:cNvPr>
          <p:cNvSpPr>
            <a:spLocks noGrp="1"/>
          </p:cNvSpPr>
          <p:nvPr>
            <p:ph type="title"/>
          </p:nvPr>
        </p:nvSpPr>
        <p:spPr/>
        <p:txBody>
          <a:bodyPr>
            <a:normAutofit/>
          </a:bodyPr>
          <a:lstStyle/>
          <a:p>
            <a:r>
              <a:rPr lang="en-US" sz="4000" b="1" kern="0" dirty="0">
                <a:effectLst/>
                <a:latin typeface="+mn-lt"/>
                <a:ea typeface="MS Mincho" panose="02020609040205080304" pitchFamily="49" charset="-128"/>
              </a:rPr>
              <a:t>Aging and the End-of-Life</a:t>
            </a:r>
            <a:endParaRPr lang="en-US" sz="4000" dirty="0"/>
          </a:p>
        </p:txBody>
      </p:sp>
      <p:sp>
        <p:nvSpPr>
          <p:cNvPr id="3" name="Content Placeholder 2">
            <a:extLst>
              <a:ext uri="{FF2B5EF4-FFF2-40B4-BE49-F238E27FC236}">
                <a16:creationId xmlns:a16="http://schemas.microsoft.com/office/drawing/2014/main" id="{DB75F1CB-850B-5470-71B8-6A7E4F973240}"/>
              </a:ext>
            </a:extLst>
          </p:cNvPr>
          <p:cNvSpPr>
            <a:spLocks noGrp="1"/>
          </p:cNvSpPr>
          <p:nvPr>
            <p:ph idx="1"/>
          </p:nvPr>
        </p:nvSpPr>
        <p:spPr>
          <a:xfrm>
            <a:off x="3869267" y="864108"/>
            <a:ext cx="7629625" cy="5120640"/>
          </a:xfrm>
        </p:spPr>
        <p:txBody>
          <a:bodyPr/>
          <a:lstStyle/>
          <a:p>
            <a:pPr algn="just"/>
            <a:r>
              <a:rPr lang="en-GB" sz="2800" kern="100" dirty="0">
                <a:solidFill>
                  <a:schemeClr val="tx1"/>
                </a:solidFill>
                <a:effectLst/>
                <a:ea typeface="MS Mincho" panose="02020609040205080304" pitchFamily="49" charset="-128"/>
              </a:rPr>
              <a:t>Tradition dictates that Okinawan women could not be buried inside their natal family’s tomb or </a:t>
            </a:r>
            <a:r>
              <a:rPr lang="en-GB" sz="2800" i="1" kern="100" dirty="0" err="1">
                <a:solidFill>
                  <a:schemeClr val="tx1"/>
                </a:solidFill>
                <a:effectLst/>
                <a:ea typeface="MS Mincho" panose="02020609040205080304" pitchFamily="49" charset="-128"/>
              </a:rPr>
              <a:t>munchuubaka</a:t>
            </a:r>
            <a:r>
              <a:rPr lang="en-GB" sz="2800" i="1" kern="100" dirty="0">
                <a:solidFill>
                  <a:schemeClr val="tx1"/>
                </a:solidFill>
                <a:effectLst/>
                <a:ea typeface="MS Mincho" panose="02020609040205080304" pitchFamily="49" charset="-128"/>
              </a:rPr>
              <a:t> </a:t>
            </a:r>
            <a:r>
              <a:rPr lang="en-GB" sz="2800" kern="100" dirty="0">
                <a:solidFill>
                  <a:schemeClr val="tx1"/>
                </a:solidFill>
                <a:effectLst/>
                <a:ea typeface="MS Mincho" panose="02020609040205080304" pitchFamily="49" charset="-128"/>
              </a:rPr>
              <a:t>(</a:t>
            </a:r>
            <a:r>
              <a:rPr lang="en-GB" sz="2800" i="1" kern="100" dirty="0" err="1">
                <a:solidFill>
                  <a:schemeClr val="tx1"/>
                </a:solidFill>
                <a:effectLst/>
                <a:ea typeface="MS Mincho" panose="02020609040205080304" pitchFamily="49" charset="-128"/>
              </a:rPr>
              <a:t>munchuu</a:t>
            </a:r>
            <a:r>
              <a:rPr lang="en-GB" sz="2800" kern="100" dirty="0">
                <a:solidFill>
                  <a:schemeClr val="tx1"/>
                </a:solidFill>
                <a:effectLst/>
                <a:ea typeface="MS Mincho" panose="02020609040205080304" pitchFamily="49" charset="-128"/>
              </a:rPr>
              <a:t> = Okinawan kinship system) as they have to be laid to rest inside their husband’s tomb </a:t>
            </a:r>
          </a:p>
          <a:p>
            <a:pPr algn="just"/>
            <a:r>
              <a:rPr lang="en-GB" sz="2800" kern="100" dirty="0">
                <a:solidFill>
                  <a:schemeClr val="tx1"/>
                </a:solidFill>
                <a:effectLst/>
                <a:ea typeface="MS Mincho" panose="02020609040205080304" pitchFamily="49" charset="-128"/>
              </a:rPr>
              <a:t>For an Okinawan woman who entered into a cross-cultural marriage and is married to a foreigner, this tradition presents a problem </a:t>
            </a:r>
          </a:p>
          <a:p>
            <a:pPr lvl="1" algn="just"/>
            <a:r>
              <a:rPr lang="en-GB" sz="2500" kern="100" dirty="0">
                <a:solidFill>
                  <a:schemeClr val="tx1"/>
                </a:solidFill>
                <a:effectLst/>
                <a:ea typeface="MS Mincho" panose="02020609040205080304" pitchFamily="49" charset="-128"/>
              </a:rPr>
              <a:t>She would then have to have her own tomb with her family members, or follow the cultural and religious funerary tradition of her husband </a:t>
            </a:r>
            <a:endParaRPr lang="en-US" sz="2500" dirty="0"/>
          </a:p>
        </p:txBody>
      </p:sp>
      <p:sp>
        <p:nvSpPr>
          <p:cNvPr id="4" name="Slide Number Placeholder 3">
            <a:extLst>
              <a:ext uri="{FF2B5EF4-FFF2-40B4-BE49-F238E27FC236}">
                <a16:creationId xmlns:a16="http://schemas.microsoft.com/office/drawing/2014/main" id="{85212663-61C7-296C-45E1-096A303F0563}"/>
              </a:ext>
            </a:extLst>
          </p:cNvPr>
          <p:cNvSpPr>
            <a:spLocks noGrp="1"/>
          </p:cNvSpPr>
          <p:nvPr>
            <p:ph type="sldNum" sz="quarter" idx="12"/>
          </p:nvPr>
        </p:nvSpPr>
        <p:spPr/>
        <p:txBody>
          <a:bodyPr/>
          <a:lstStyle/>
          <a:p>
            <a:fld id="{4FAB73BC-B049-4115-A692-8D63A059BFB8}" type="slidenum">
              <a:rPr lang="en-US" smtClean="0"/>
              <a:pPr/>
              <a:t>17</a:t>
            </a:fld>
            <a:endParaRPr lang="en-US" dirty="0"/>
          </a:p>
        </p:txBody>
      </p:sp>
    </p:spTree>
    <p:extLst>
      <p:ext uri="{BB962C8B-B14F-4D97-AF65-F5344CB8AC3E}">
        <p14:creationId xmlns:p14="http://schemas.microsoft.com/office/powerpoint/2010/main" val="38262782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EC1CE-4E78-5783-2FF1-77AA74E97A85}"/>
              </a:ext>
            </a:extLst>
          </p:cNvPr>
          <p:cNvSpPr>
            <a:spLocks noGrp="1"/>
          </p:cNvSpPr>
          <p:nvPr>
            <p:ph type="title"/>
          </p:nvPr>
        </p:nvSpPr>
        <p:spPr/>
        <p:txBody>
          <a:bodyPr>
            <a:normAutofit/>
          </a:bodyPr>
          <a:lstStyle/>
          <a:p>
            <a:r>
              <a:rPr lang="en-US" sz="4000" b="1" kern="0" dirty="0">
                <a:effectLst/>
                <a:latin typeface="+mn-lt"/>
                <a:ea typeface="MS Mincho" panose="02020609040205080304" pitchFamily="49" charset="-128"/>
              </a:rPr>
              <a:t>Aging and the End-of-Life</a:t>
            </a:r>
            <a:endParaRPr lang="en-US" sz="4000" dirty="0"/>
          </a:p>
        </p:txBody>
      </p:sp>
      <p:sp>
        <p:nvSpPr>
          <p:cNvPr id="3" name="Content Placeholder 2">
            <a:extLst>
              <a:ext uri="{FF2B5EF4-FFF2-40B4-BE49-F238E27FC236}">
                <a16:creationId xmlns:a16="http://schemas.microsoft.com/office/drawing/2014/main" id="{03CEF963-6E40-97B9-9985-650B11BC86A1}"/>
              </a:ext>
            </a:extLst>
          </p:cNvPr>
          <p:cNvSpPr>
            <a:spLocks noGrp="1"/>
          </p:cNvSpPr>
          <p:nvPr>
            <p:ph idx="1"/>
          </p:nvPr>
        </p:nvSpPr>
        <p:spPr>
          <a:xfrm>
            <a:off x="3732757" y="701458"/>
            <a:ext cx="7878870" cy="5386191"/>
          </a:xfrm>
        </p:spPr>
        <p:txBody>
          <a:bodyPr>
            <a:normAutofit fontScale="47500" lnSpcReduction="20000"/>
          </a:bodyPr>
          <a:lstStyle/>
          <a:p>
            <a:pPr algn="just">
              <a:lnSpc>
                <a:spcPct val="110000"/>
              </a:lnSpc>
              <a:spcBef>
                <a:spcPts val="0"/>
              </a:spcBef>
            </a:pPr>
            <a:r>
              <a:rPr lang="en-GB" sz="5900" kern="100" dirty="0">
                <a:solidFill>
                  <a:schemeClr val="tx1"/>
                </a:solidFill>
                <a:effectLst/>
                <a:ea typeface="MS Mincho" panose="02020609040205080304" pitchFamily="49" charset="-128"/>
              </a:rPr>
              <a:t>Case of the Muslim population in Japan</a:t>
            </a:r>
          </a:p>
          <a:p>
            <a:pPr lvl="1" algn="just">
              <a:lnSpc>
                <a:spcPct val="110000"/>
              </a:lnSpc>
              <a:spcBef>
                <a:spcPts val="0"/>
              </a:spcBef>
            </a:pPr>
            <a:r>
              <a:rPr lang="en-GB" sz="5300" kern="100" dirty="0">
                <a:solidFill>
                  <a:schemeClr val="tx1"/>
                </a:solidFill>
                <a:effectLst/>
                <a:ea typeface="MS Mincho" panose="02020609040205080304" pitchFamily="49" charset="-128"/>
              </a:rPr>
              <a:t>Most of the Muslims are migrants from Indonesia, Malaysia, Pakistan and other Islamic countries </a:t>
            </a:r>
          </a:p>
          <a:p>
            <a:pPr lvl="1" algn="just">
              <a:lnSpc>
                <a:spcPct val="110000"/>
              </a:lnSpc>
              <a:spcBef>
                <a:spcPts val="0"/>
              </a:spcBef>
            </a:pPr>
            <a:r>
              <a:rPr lang="en-GB" sz="5300" kern="100" dirty="0">
                <a:solidFill>
                  <a:schemeClr val="tx1"/>
                </a:solidFill>
                <a:effectLst/>
                <a:ea typeface="MS Mincho" panose="02020609040205080304" pitchFamily="49" charset="-128"/>
              </a:rPr>
              <a:t>Japanese people who converted to the religion, with most cases due to intermarriage with a Muslim</a:t>
            </a:r>
          </a:p>
          <a:p>
            <a:pPr lvl="1" algn="just">
              <a:lnSpc>
                <a:spcPct val="110000"/>
              </a:lnSpc>
              <a:spcBef>
                <a:spcPts val="0"/>
              </a:spcBef>
            </a:pPr>
            <a:r>
              <a:rPr lang="en-GB" sz="5300" kern="100" dirty="0">
                <a:solidFill>
                  <a:schemeClr val="tx1"/>
                </a:solidFill>
                <a:ea typeface="MS Mincho" panose="02020609040205080304" pitchFamily="49" charset="-128"/>
              </a:rPr>
              <a:t>T</a:t>
            </a:r>
            <a:r>
              <a:rPr lang="en-GB" sz="5300" kern="100" dirty="0">
                <a:solidFill>
                  <a:schemeClr val="tx1"/>
                </a:solidFill>
                <a:effectLst/>
                <a:ea typeface="MS Mincho" panose="02020609040205080304" pitchFamily="49" charset="-128"/>
              </a:rPr>
              <a:t>he Muslim community in Japan and the presence of mosques play a big role in ensuring that these Muslims will be given a proper funerary ritual in Japan, where the current norm is cremation (</a:t>
            </a:r>
            <a:r>
              <a:rPr lang="en-GB" sz="5300" kern="100" dirty="0" err="1">
                <a:solidFill>
                  <a:schemeClr val="tx1"/>
                </a:solidFill>
                <a:effectLst/>
                <a:ea typeface="MS Mincho" panose="02020609040205080304" pitchFamily="49" charset="-128"/>
              </a:rPr>
              <a:t>Okai</a:t>
            </a:r>
            <a:r>
              <a:rPr lang="en-GB" sz="5300" kern="100" dirty="0">
                <a:solidFill>
                  <a:schemeClr val="tx1"/>
                </a:solidFill>
                <a:effectLst/>
                <a:ea typeface="MS Mincho" panose="02020609040205080304" pitchFamily="49" charset="-128"/>
              </a:rPr>
              <a:t> 2023)</a:t>
            </a:r>
          </a:p>
          <a:p>
            <a:pPr lvl="1" algn="just">
              <a:lnSpc>
                <a:spcPct val="110000"/>
              </a:lnSpc>
              <a:spcBef>
                <a:spcPts val="0"/>
              </a:spcBef>
            </a:pPr>
            <a:r>
              <a:rPr lang="en-GB" sz="5300" kern="100" dirty="0">
                <a:solidFill>
                  <a:schemeClr val="tx1"/>
                </a:solidFill>
                <a:effectLst/>
                <a:ea typeface="MS Mincho" panose="02020609040205080304" pitchFamily="49" charset="-128"/>
              </a:rPr>
              <a:t>There are also now Muslim cemeteries existing in Japan, but mosques still face challenges in addressing the issue of aging and death of Muslims (</a:t>
            </a:r>
            <a:r>
              <a:rPr lang="en-GB" sz="5300" kern="100" dirty="0" err="1">
                <a:solidFill>
                  <a:schemeClr val="tx1"/>
                </a:solidFill>
                <a:effectLst/>
                <a:ea typeface="MS Mincho" panose="02020609040205080304" pitchFamily="49" charset="-128"/>
              </a:rPr>
              <a:t>Okai</a:t>
            </a:r>
            <a:r>
              <a:rPr lang="en-GB" sz="5300" kern="100" dirty="0">
                <a:solidFill>
                  <a:schemeClr val="tx1"/>
                </a:solidFill>
                <a:effectLst/>
                <a:ea typeface="MS Mincho" panose="02020609040205080304" pitchFamily="49" charset="-128"/>
              </a:rPr>
              <a:t> 2023) </a:t>
            </a:r>
          </a:p>
        </p:txBody>
      </p:sp>
      <p:sp>
        <p:nvSpPr>
          <p:cNvPr id="4" name="Slide Number Placeholder 3">
            <a:extLst>
              <a:ext uri="{FF2B5EF4-FFF2-40B4-BE49-F238E27FC236}">
                <a16:creationId xmlns:a16="http://schemas.microsoft.com/office/drawing/2014/main" id="{F03CEEEF-20DD-5EF8-D046-BDDF23028375}"/>
              </a:ext>
            </a:extLst>
          </p:cNvPr>
          <p:cNvSpPr>
            <a:spLocks noGrp="1"/>
          </p:cNvSpPr>
          <p:nvPr>
            <p:ph type="sldNum" sz="quarter" idx="12"/>
          </p:nvPr>
        </p:nvSpPr>
        <p:spPr/>
        <p:txBody>
          <a:bodyPr/>
          <a:lstStyle/>
          <a:p>
            <a:fld id="{4FAB73BC-B049-4115-A692-8D63A059BFB8}" type="slidenum">
              <a:rPr lang="en-US" smtClean="0"/>
              <a:pPr/>
              <a:t>18</a:t>
            </a:fld>
            <a:endParaRPr lang="en-US" dirty="0"/>
          </a:p>
        </p:txBody>
      </p:sp>
    </p:spTree>
    <p:extLst>
      <p:ext uri="{BB962C8B-B14F-4D97-AF65-F5344CB8AC3E}">
        <p14:creationId xmlns:p14="http://schemas.microsoft.com/office/powerpoint/2010/main" val="34872093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47790-F23B-2977-D446-ECDF0A06716A}"/>
              </a:ext>
            </a:extLst>
          </p:cNvPr>
          <p:cNvSpPr>
            <a:spLocks noGrp="1"/>
          </p:cNvSpPr>
          <p:nvPr>
            <p:ph type="title"/>
          </p:nvPr>
        </p:nvSpPr>
        <p:spPr/>
        <p:txBody>
          <a:bodyPr>
            <a:normAutofit/>
          </a:bodyPr>
          <a:lstStyle/>
          <a:p>
            <a:r>
              <a:rPr lang="en-US" sz="4000" b="1" kern="0" dirty="0">
                <a:effectLst/>
                <a:latin typeface="+mn-lt"/>
                <a:ea typeface="MS Mincho" panose="02020609040205080304" pitchFamily="49" charset="-128"/>
              </a:rPr>
              <a:t>Aging and the End-of-Life</a:t>
            </a:r>
            <a:endParaRPr lang="en-US" sz="4000" dirty="0"/>
          </a:p>
        </p:txBody>
      </p:sp>
      <p:sp>
        <p:nvSpPr>
          <p:cNvPr id="3" name="Content Placeholder 2">
            <a:extLst>
              <a:ext uri="{FF2B5EF4-FFF2-40B4-BE49-F238E27FC236}">
                <a16:creationId xmlns:a16="http://schemas.microsoft.com/office/drawing/2014/main" id="{EC8F1BCD-C0F6-62AE-394A-7C380DBBB487}"/>
              </a:ext>
            </a:extLst>
          </p:cNvPr>
          <p:cNvSpPr>
            <a:spLocks noGrp="1"/>
          </p:cNvSpPr>
          <p:nvPr>
            <p:ph idx="1"/>
          </p:nvPr>
        </p:nvSpPr>
        <p:spPr/>
        <p:txBody>
          <a:bodyPr/>
          <a:lstStyle/>
          <a:p>
            <a:pPr algn="just"/>
            <a:r>
              <a:rPr lang="en-GB" sz="2800" kern="100" dirty="0">
                <a:solidFill>
                  <a:schemeClr val="tx1"/>
                </a:solidFill>
                <a:effectLst/>
                <a:ea typeface="MS Mincho" panose="02020609040205080304" pitchFamily="49" charset="-128"/>
              </a:rPr>
              <a:t>This case should not only be viewed within the context of the Muslim minority in Japan, and thus be treated as an isolated issue, but ought to be considered in relation to other minorities who have similar needs as well</a:t>
            </a:r>
            <a:endParaRPr lang="en-JP" sz="2800" kern="100" dirty="0">
              <a:solidFill>
                <a:schemeClr val="tx1"/>
              </a:solidFill>
              <a:effectLst/>
              <a:ea typeface="MS Mincho" panose="02020609040205080304" pitchFamily="49" charset="-128"/>
            </a:endParaRPr>
          </a:p>
          <a:p>
            <a:endParaRPr lang="en-US" dirty="0"/>
          </a:p>
        </p:txBody>
      </p:sp>
      <p:sp>
        <p:nvSpPr>
          <p:cNvPr id="4" name="Slide Number Placeholder 3">
            <a:extLst>
              <a:ext uri="{FF2B5EF4-FFF2-40B4-BE49-F238E27FC236}">
                <a16:creationId xmlns:a16="http://schemas.microsoft.com/office/drawing/2014/main" id="{3CAA0E1B-563D-D011-E6FA-43D55F4C6A35}"/>
              </a:ext>
            </a:extLst>
          </p:cNvPr>
          <p:cNvSpPr>
            <a:spLocks noGrp="1"/>
          </p:cNvSpPr>
          <p:nvPr>
            <p:ph type="sldNum" sz="quarter" idx="12"/>
          </p:nvPr>
        </p:nvSpPr>
        <p:spPr/>
        <p:txBody>
          <a:bodyPr/>
          <a:lstStyle/>
          <a:p>
            <a:fld id="{4FAB73BC-B049-4115-A692-8D63A059BFB8}" type="slidenum">
              <a:rPr lang="en-US" smtClean="0"/>
              <a:pPr/>
              <a:t>19</a:t>
            </a:fld>
            <a:endParaRPr lang="en-US" dirty="0"/>
          </a:p>
        </p:txBody>
      </p:sp>
    </p:spTree>
    <p:extLst>
      <p:ext uri="{BB962C8B-B14F-4D97-AF65-F5344CB8AC3E}">
        <p14:creationId xmlns:p14="http://schemas.microsoft.com/office/powerpoint/2010/main" val="3606838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38A90-9CC1-A3A0-853B-B0B56956A437}"/>
              </a:ext>
            </a:extLst>
          </p:cNvPr>
          <p:cNvSpPr>
            <a:spLocks noGrp="1"/>
          </p:cNvSpPr>
          <p:nvPr>
            <p:ph type="title"/>
          </p:nvPr>
        </p:nvSpPr>
        <p:spPr>
          <a:xfrm>
            <a:off x="308675" y="1128408"/>
            <a:ext cx="2947482" cy="4601183"/>
          </a:xfrm>
        </p:spPr>
        <p:txBody>
          <a:bodyPr>
            <a:normAutofit/>
          </a:bodyPr>
          <a:lstStyle/>
          <a:p>
            <a:r>
              <a:rPr lang="en-GB" sz="4000" b="1" dirty="0"/>
              <a:t>Japan as a Super-aging Society</a:t>
            </a:r>
          </a:p>
        </p:txBody>
      </p:sp>
      <p:sp>
        <p:nvSpPr>
          <p:cNvPr id="3" name="Content Placeholder 2">
            <a:extLst>
              <a:ext uri="{FF2B5EF4-FFF2-40B4-BE49-F238E27FC236}">
                <a16:creationId xmlns:a16="http://schemas.microsoft.com/office/drawing/2014/main" id="{33E1584D-7A42-AB3A-D65C-8B50E9BD5653}"/>
              </a:ext>
            </a:extLst>
          </p:cNvPr>
          <p:cNvSpPr>
            <a:spLocks noGrp="1"/>
          </p:cNvSpPr>
          <p:nvPr>
            <p:ph idx="1"/>
          </p:nvPr>
        </p:nvSpPr>
        <p:spPr>
          <a:xfrm>
            <a:off x="3646449" y="691377"/>
            <a:ext cx="7872761" cy="5419492"/>
          </a:xfrm>
        </p:spPr>
        <p:txBody>
          <a:bodyPr>
            <a:normAutofit/>
          </a:bodyPr>
          <a:lstStyle/>
          <a:p>
            <a:pPr algn="just"/>
            <a:r>
              <a:rPr lang="en-GB" sz="2800" dirty="0">
                <a:effectLst/>
                <a:ea typeface="MS Mincho" panose="02020609040205080304" pitchFamily="49" charset="-128"/>
              </a:rPr>
              <a:t>Japan is said to be a super-aging society (</a:t>
            </a:r>
            <a:r>
              <a:rPr lang="en-GB" sz="2800" dirty="0" err="1">
                <a:effectLst/>
                <a:ea typeface="MS Mincho" panose="02020609040205080304" pitchFamily="49" charset="-128"/>
              </a:rPr>
              <a:t>Muramatsu</a:t>
            </a:r>
            <a:r>
              <a:rPr lang="en-GB" sz="2800" dirty="0">
                <a:effectLst/>
                <a:ea typeface="MS Mincho" panose="02020609040205080304" pitchFamily="49" charset="-128"/>
              </a:rPr>
              <a:t> and Akiyama 2011) and currently has the oldest population in the world</a:t>
            </a:r>
          </a:p>
          <a:p>
            <a:pPr lvl="1" algn="just"/>
            <a:r>
              <a:rPr lang="en-GB" sz="2500" dirty="0">
                <a:ea typeface="MS Mincho" panose="02020609040205080304" pitchFamily="49" charset="-128"/>
              </a:rPr>
              <a:t>A</a:t>
            </a:r>
            <a:r>
              <a:rPr lang="en-GB" sz="2500" dirty="0">
                <a:effectLst/>
                <a:ea typeface="MS Mincho" panose="02020609040205080304" pitchFamily="49" charset="-128"/>
              </a:rPr>
              <a:t>round 29% percent of its 12</a:t>
            </a:r>
            <a:r>
              <a:rPr lang="en-US" sz="2500" dirty="0">
                <a:effectLst/>
                <a:ea typeface="MS Mincho" panose="02020609040205080304" pitchFamily="49" charset="-128"/>
              </a:rPr>
              <a:t>3</a:t>
            </a:r>
            <a:r>
              <a:rPr lang="en-GB" sz="2500" dirty="0">
                <a:effectLst/>
                <a:ea typeface="MS Mincho" panose="02020609040205080304" pitchFamily="49" charset="-128"/>
              </a:rPr>
              <a:t>.85 million population aged 65 and above (Statistics Bureau of Japan 2024)  </a:t>
            </a:r>
          </a:p>
          <a:p>
            <a:pPr lvl="1" algn="just"/>
            <a:r>
              <a:rPr lang="en-US" sz="2500" dirty="0">
                <a:effectLst/>
                <a:ea typeface="MS Mincho" panose="02020609040205080304" pitchFamily="49" charset="-128"/>
              </a:rPr>
              <a:t>I</a:t>
            </a:r>
            <a:r>
              <a:rPr lang="en-GB" sz="2500" dirty="0">
                <a:effectLst/>
                <a:ea typeface="MS Mincho" panose="02020609040205080304" pitchFamily="49" charset="-128"/>
              </a:rPr>
              <a:t>t is estimated that by 2030, more than 30% of Japan’s population will be aged 65 or older (</a:t>
            </a:r>
            <a:r>
              <a:rPr lang="en-GB" sz="2500" dirty="0" err="1">
                <a:effectLst/>
                <a:ea typeface="MS Mincho" panose="02020609040205080304" pitchFamily="49" charset="-128"/>
              </a:rPr>
              <a:t>Danely</a:t>
            </a:r>
            <a:r>
              <a:rPr lang="en-GB" sz="2500" dirty="0">
                <a:effectLst/>
                <a:ea typeface="MS Mincho" panose="02020609040205080304" pitchFamily="49" charset="-128"/>
              </a:rPr>
              <a:t> 2014; JETRO 2021)</a:t>
            </a:r>
            <a:endParaRPr lang="en-GB" sz="2500" dirty="0"/>
          </a:p>
        </p:txBody>
      </p:sp>
      <p:sp>
        <p:nvSpPr>
          <p:cNvPr id="4" name="Slide Number Placeholder 3">
            <a:extLst>
              <a:ext uri="{FF2B5EF4-FFF2-40B4-BE49-F238E27FC236}">
                <a16:creationId xmlns:a16="http://schemas.microsoft.com/office/drawing/2014/main" id="{9C5BB65D-BA7A-09D8-89CA-84F8FA867EED}"/>
              </a:ext>
            </a:extLst>
          </p:cNvPr>
          <p:cNvSpPr>
            <a:spLocks noGrp="1"/>
          </p:cNvSpPr>
          <p:nvPr>
            <p:ph type="sldNum" sz="quarter" idx="12"/>
          </p:nvPr>
        </p:nvSpPr>
        <p:spPr/>
        <p:txBody>
          <a:bodyPr/>
          <a:lstStyle/>
          <a:p>
            <a:fld id="{4FAB73BC-B049-4115-A692-8D63A059BFB8}" type="slidenum">
              <a:rPr lang="en-US" smtClean="0"/>
              <a:pPr/>
              <a:t>2</a:t>
            </a:fld>
            <a:endParaRPr lang="en-US" dirty="0"/>
          </a:p>
        </p:txBody>
      </p:sp>
    </p:spTree>
    <p:extLst>
      <p:ext uri="{BB962C8B-B14F-4D97-AF65-F5344CB8AC3E}">
        <p14:creationId xmlns:p14="http://schemas.microsoft.com/office/powerpoint/2010/main" val="27783592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667EC-D291-C5EB-943E-F932B773D0C1}"/>
              </a:ext>
            </a:extLst>
          </p:cNvPr>
          <p:cNvSpPr>
            <a:spLocks noGrp="1"/>
          </p:cNvSpPr>
          <p:nvPr>
            <p:ph type="title"/>
          </p:nvPr>
        </p:nvSpPr>
        <p:spPr>
          <a:xfrm>
            <a:off x="0" y="1128408"/>
            <a:ext cx="3557392" cy="4601183"/>
          </a:xfrm>
        </p:spPr>
        <p:txBody>
          <a:bodyPr>
            <a:normAutofit/>
          </a:bodyPr>
          <a:lstStyle/>
          <a:p>
            <a:r>
              <a:rPr lang="en-US" sz="3800" b="1" dirty="0"/>
              <a:t>Multiculturalism and Aging Minorities</a:t>
            </a:r>
          </a:p>
        </p:txBody>
      </p:sp>
      <p:sp>
        <p:nvSpPr>
          <p:cNvPr id="3" name="Content Placeholder 2">
            <a:extLst>
              <a:ext uri="{FF2B5EF4-FFF2-40B4-BE49-F238E27FC236}">
                <a16:creationId xmlns:a16="http://schemas.microsoft.com/office/drawing/2014/main" id="{8BE700AB-CD25-4870-EDD4-A739BEB8D45A}"/>
              </a:ext>
            </a:extLst>
          </p:cNvPr>
          <p:cNvSpPr>
            <a:spLocks noGrp="1"/>
          </p:cNvSpPr>
          <p:nvPr>
            <p:ph idx="1"/>
          </p:nvPr>
        </p:nvSpPr>
        <p:spPr>
          <a:xfrm>
            <a:off x="3782499" y="781090"/>
            <a:ext cx="7804076" cy="5469397"/>
          </a:xfrm>
        </p:spPr>
        <p:txBody>
          <a:bodyPr>
            <a:normAutofit fontScale="77500" lnSpcReduction="20000"/>
          </a:bodyPr>
          <a:lstStyle/>
          <a:p>
            <a:pPr algn="just">
              <a:lnSpc>
                <a:spcPct val="110000"/>
              </a:lnSpc>
            </a:pPr>
            <a:r>
              <a:rPr lang="en-GB" sz="3600" kern="100" dirty="0">
                <a:solidFill>
                  <a:schemeClr val="tx1"/>
                </a:solidFill>
                <a:effectLst/>
                <a:ea typeface="MS Mincho" panose="02020609040205080304" pitchFamily="49" charset="-128"/>
              </a:rPr>
              <a:t>While the existing notion of </a:t>
            </a:r>
            <a:r>
              <a:rPr lang="en-GB" sz="3600" i="1" kern="100" dirty="0" err="1">
                <a:solidFill>
                  <a:schemeClr val="tx1"/>
                </a:solidFill>
                <a:effectLst/>
                <a:ea typeface="MS Mincho" panose="02020609040205080304" pitchFamily="49" charset="-128"/>
              </a:rPr>
              <a:t>tabunka</a:t>
            </a:r>
            <a:r>
              <a:rPr lang="en-GB" sz="3600" i="1" kern="100" dirty="0">
                <a:solidFill>
                  <a:schemeClr val="tx1"/>
                </a:solidFill>
                <a:effectLst/>
                <a:ea typeface="MS Mincho" panose="02020609040205080304" pitchFamily="49" charset="-128"/>
              </a:rPr>
              <a:t> </a:t>
            </a:r>
            <a:r>
              <a:rPr lang="en-GB" sz="3600" i="1" kern="100" dirty="0" err="1">
                <a:solidFill>
                  <a:schemeClr val="tx1"/>
                </a:solidFill>
                <a:effectLst/>
                <a:ea typeface="MS Mincho" panose="02020609040205080304" pitchFamily="49" charset="-128"/>
              </a:rPr>
              <a:t>kyousei</a:t>
            </a:r>
            <a:r>
              <a:rPr lang="en-GB" sz="3600" kern="100" dirty="0">
                <a:solidFill>
                  <a:schemeClr val="tx1"/>
                </a:solidFill>
                <a:effectLst/>
                <a:ea typeface="MS Mincho" panose="02020609040205080304" pitchFamily="49" charset="-128"/>
              </a:rPr>
              <a:t> or multicultural co-existence is the accommodation of difference, </a:t>
            </a:r>
            <a:r>
              <a:rPr lang="en-GB" sz="3600" kern="100" dirty="0">
                <a:effectLst/>
                <a:ea typeface="MS PGothic" panose="020B0600070205080204" pitchFamily="34" charset="-128"/>
              </a:rPr>
              <a:t>the reality is that it is a mere “cosmetic multiculturalism” (Morris-Suzuki 2013: 169, ff.)</a:t>
            </a:r>
          </a:p>
          <a:p>
            <a:pPr algn="just">
              <a:lnSpc>
                <a:spcPct val="110000"/>
              </a:lnSpc>
            </a:pPr>
            <a:r>
              <a:rPr lang="en-GB" sz="3600" i="1" kern="100" dirty="0" err="1">
                <a:effectLst/>
                <a:ea typeface="MS PGothic" panose="020B0600070205080204" pitchFamily="34" charset="-128"/>
              </a:rPr>
              <a:t>Tabunka</a:t>
            </a:r>
            <a:r>
              <a:rPr lang="en-GB" sz="3600" i="1" kern="100" dirty="0">
                <a:effectLst/>
                <a:ea typeface="MS PGothic" panose="020B0600070205080204" pitchFamily="34" charset="-128"/>
              </a:rPr>
              <a:t> </a:t>
            </a:r>
            <a:r>
              <a:rPr lang="en-GB" sz="3600" i="1" kern="100" dirty="0" err="1">
                <a:effectLst/>
                <a:ea typeface="MS PGothic" panose="020B0600070205080204" pitchFamily="34" charset="-128"/>
              </a:rPr>
              <a:t>kyousei</a:t>
            </a:r>
            <a:r>
              <a:rPr lang="en-GB" sz="3600" kern="100" dirty="0">
                <a:effectLst/>
                <a:ea typeface="MS PGothic" panose="020B0600070205080204" pitchFamily="34" charset="-128"/>
              </a:rPr>
              <a:t> has been critiqued as being “tinged with the tacit conviction that the differences between cultures make mutual understanding between them impossible… arguments for cultural co-existence and those of cultural exclusion boil down to the same thing” (</a:t>
            </a:r>
            <a:r>
              <a:rPr lang="en-GB" sz="3600" kern="100" dirty="0" err="1">
                <a:effectLst/>
                <a:ea typeface="MS PGothic" panose="020B0600070205080204" pitchFamily="34" charset="-128"/>
              </a:rPr>
              <a:t>Graburn</a:t>
            </a:r>
            <a:r>
              <a:rPr lang="en-GB" sz="3600" kern="100" dirty="0">
                <a:effectLst/>
                <a:ea typeface="MS PGothic" panose="020B0600070205080204" pitchFamily="34" charset="-128"/>
              </a:rPr>
              <a:t>, </a:t>
            </a:r>
            <a:r>
              <a:rPr lang="en-GB" sz="3600" kern="100" dirty="0" err="1">
                <a:effectLst/>
                <a:ea typeface="MS PGothic" panose="020B0600070205080204" pitchFamily="34" charset="-128"/>
              </a:rPr>
              <a:t>et.al</a:t>
            </a:r>
            <a:r>
              <a:rPr lang="en-GB" sz="3600" kern="100" dirty="0">
                <a:effectLst/>
                <a:ea typeface="MS PGothic" panose="020B0600070205080204" pitchFamily="34" charset="-128"/>
              </a:rPr>
              <a:t>. quoting </a:t>
            </a:r>
            <a:r>
              <a:rPr lang="en-GB" sz="3600" kern="100" dirty="0" err="1">
                <a:effectLst/>
                <a:ea typeface="MS PGothic" panose="020B0600070205080204" pitchFamily="34" charset="-128"/>
              </a:rPr>
              <a:t>Iyotani</a:t>
            </a:r>
            <a:r>
              <a:rPr lang="en-GB" sz="3600" kern="100" dirty="0">
                <a:effectLst/>
                <a:ea typeface="MS PGothic" panose="020B0600070205080204" pitchFamily="34" charset="-128"/>
              </a:rPr>
              <a:t> [1995] 2008: 8). </a:t>
            </a:r>
          </a:p>
        </p:txBody>
      </p:sp>
      <p:sp>
        <p:nvSpPr>
          <p:cNvPr id="4" name="Slide Number Placeholder 3">
            <a:extLst>
              <a:ext uri="{FF2B5EF4-FFF2-40B4-BE49-F238E27FC236}">
                <a16:creationId xmlns:a16="http://schemas.microsoft.com/office/drawing/2014/main" id="{0EFC05F1-93B9-EBD3-A97A-6F62B4EF1884}"/>
              </a:ext>
            </a:extLst>
          </p:cNvPr>
          <p:cNvSpPr>
            <a:spLocks noGrp="1"/>
          </p:cNvSpPr>
          <p:nvPr>
            <p:ph type="sldNum" sz="quarter" idx="12"/>
          </p:nvPr>
        </p:nvSpPr>
        <p:spPr/>
        <p:txBody>
          <a:bodyPr/>
          <a:lstStyle/>
          <a:p>
            <a:fld id="{4FAB73BC-B049-4115-A692-8D63A059BFB8}" type="slidenum">
              <a:rPr lang="en-US" smtClean="0"/>
              <a:pPr/>
              <a:t>20</a:t>
            </a:fld>
            <a:endParaRPr lang="en-US" dirty="0"/>
          </a:p>
        </p:txBody>
      </p:sp>
    </p:spTree>
    <p:extLst>
      <p:ext uri="{BB962C8B-B14F-4D97-AF65-F5344CB8AC3E}">
        <p14:creationId xmlns:p14="http://schemas.microsoft.com/office/powerpoint/2010/main" val="34624000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F811A-D5E5-333F-145D-186621F292AB}"/>
              </a:ext>
            </a:extLst>
          </p:cNvPr>
          <p:cNvSpPr>
            <a:spLocks noGrp="1"/>
          </p:cNvSpPr>
          <p:nvPr>
            <p:ph type="title"/>
          </p:nvPr>
        </p:nvSpPr>
        <p:spPr>
          <a:xfrm>
            <a:off x="0" y="1123837"/>
            <a:ext cx="3469710" cy="4601183"/>
          </a:xfrm>
        </p:spPr>
        <p:txBody>
          <a:bodyPr>
            <a:normAutofit/>
          </a:bodyPr>
          <a:lstStyle/>
          <a:p>
            <a:r>
              <a:rPr lang="en-US" sz="3800" b="1" dirty="0"/>
              <a:t>Multiculturalism and Aging Minorities</a:t>
            </a:r>
            <a:endParaRPr lang="en-US" sz="3800" dirty="0"/>
          </a:p>
        </p:txBody>
      </p:sp>
      <p:sp>
        <p:nvSpPr>
          <p:cNvPr id="3" name="Content Placeholder 2">
            <a:extLst>
              <a:ext uri="{FF2B5EF4-FFF2-40B4-BE49-F238E27FC236}">
                <a16:creationId xmlns:a16="http://schemas.microsoft.com/office/drawing/2014/main" id="{447F0DF3-A0A6-3262-864C-C7AF2B1734CA}"/>
              </a:ext>
            </a:extLst>
          </p:cNvPr>
          <p:cNvSpPr>
            <a:spLocks noGrp="1"/>
          </p:cNvSpPr>
          <p:nvPr>
            <p:ph idx="1"/>
          </p:nvPr>
        </p:nvSpPr>
        <p:spPr>
          <a:xfrm>
            <a:off x="3869267" y="739036"/>
            <a:ext cx="7704781" cy="5245712"/>
          </a:xfrm>
        </p:spPr>
        <p:txBody>
          <a:bodyPr>
            <a:normAutofit/>
          </a:bodyPr>
          <a:lstStyle/>
          <a:p>
            <a:pPr algn="just"/>
            <a:r>
              <a:rPr lang="en-GB" sz="2800" kern="100" dirty="0">
                <a:effectLst/>
                <a:ea typeface="MS PGothic" panose="020B0600070205080204" pitchFamily="34" charset="-128"/>
              </a:rPr>
              <a:t>Zygmunt Bauman: an effect of multiculturalism is a “recasting of inequalities, which are unlikely to command public approval, as ‘cultural differences’—something to cherish and obey” (Bauman 2001: 105)</a:t>
            </a:r>
          </a:p>
          <a:p>
            <a:pPr lvl="1" algn="just"/>
            <a:r>
              <a:rPr lang="en-GB" sz="2500" kern="100" dirty="0">
                <a:effectLst/>
                <a:ea typeface="MS PGothic" panose="020B0600070205080204" pitchFamily="34" charset="-128"/>
              </a:rPr>
              <a:t>Thus, </a:t>
            </a:r>
            <a:r>
              <a:rPr lang="en-GB" sz="2500" i="1" kern="100" dirty="0" err="1">
                <a:effectLst/>
                <a:ea typeface="MS PGothic" panose="020B0600070205080204" pitchFamily="34" charset="-128"/>
              </a:rPr>
              <a:t>tabunka</a:t>
            </a:r>
            <a:r>
              <a:rPr lang="en-GB" sz="2500" i="1" kern="100" dirty="0">
                <a:effectLst/>
                <a:ea typeface="MS PGothic" panose="020B0600070205080204" pitchFamily="34" charset="-128"/>
              </a:rPr>
              <a:t> </a:t>
            </a:r>
            <a:r>
              <a:rPr lang="en-GB" sz="2500" i="1" kern="100" dirty="0" err="1">
                <a:effectLst/>
                <a:ea typeface="MS PGothic" panose="020B0600070205080204" pitchFamily="34" charset="-128"/>
              </a:rPr>
              <a:t>kyousei</a:t>
            </a:r>
            <a:r>
              <a:rPr lang="en-GB" sz="2500" kern="100" dirty="0">
                <a:effectLst/>
                <a:ea typeface="MS PGothic" panose="020B0600070205080204" pitchFamily="34" charset="-128"/>
              </a:rPr>
              <a:t> risks separating cultures into “us” and “them,” as well as created a dichotomy between Japanese and foreigners, thus undermining the very essence of the notion of “diverse cultures living together” </a:t>
            </a:r>
          </a:p>
          <a:p>
            <a:pPr lvl="1" algn="just"/>
            <a:r>
              <a:rPr lang="en-US" sz="2500" kern="100" dirty="0">
                <a:effectLst/>
                <a:ea typeface="MS Mincho" panose="02020609040205080304" pitchFamily="49" charset="-128"/>
              </a:rPr>
              <a:t>While diverse cultures co-exist in current Japanese society, most of these groups are at a disadvantage and still experience varying degrees of discrimination </a:t>
            </a:r>
          </a:p>
        </p:txBody>
      </p:sp>
      <p:sp>
        <p:nvSpPr>
          <p:cNvPr id="4" name="Slide Number Placeholder 3">
            <a:extLst>
              <a:ext uri="{FF2B5EF4-FFF2-40B4-BE49-F238E27FC236}">
                <a16:creationId xmlns:a16="http://schemas.microsoft.com/office/drawing/2014/main" id="{E4F5A58A-B261-1F8A-3E64-D729A0273631}"/>
              </a:ext>
            </a:extLst>
          </p:cNvPr>
          <p:cNvSpPr>
            <a:spLocks noGrp="1"/>
          </p:cNvSpPr>
          <p:nvPr>
            <p:ph type="sldNum" sz="quarter" idx="12"/>
          </p:nvPr>
        </p:nvSpPr>
        <p:spPr/>
        <p:txBody>
          <a:bodyPr/>
          <a:lstStyle/>
          <a:p>
            <a:fld id="{4FAB73BC-B049-4115-A692-8D63A059BFB8}" type="slidenum">
              <a:rPr lang="en-US" smtClean="0"/>
              <a:pPr/>
              <a:t>21</a:t>
            </a:fld>
            <a:endParaRPr lang="en-US" dirty="0"/>
          </a:p>
        </p:txBody>
      </p:sp>
    </p:spTree>
    <p:extLst>
      <p:ext uri="{BB962C8B-B14F-4D97-AF65-F5344CB8AC3E}">
        <p14:creationId xmlns:p14="http://schemas.microsoft.com/office/powerpoint/2010/main" val="41481643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BEFD0-0208-9F78-49EC-FCE585ECB22D}"/>
              </a:ext>
            </a:extLst>
          </p:cNvPr>
          <p:cNvSpPr>
            <a:spLocks noGrp="1"/>
          </p:cNvSpPr>
          <p:nvPr>
            <p:ph type="title"/>
          </p:nvPr>
        </p:nvSpPr>
        <p:spPr>
          <a:xfrm>
            <a:off x="0" y="1123837"/>
            <a:ext cx="3532340" cy="4601183"/>
          </a:xfrm>
        </p:spPr>
        <p:txBody>
          <a:bodyPr>
            <a:normAutofit/>
          </a:bodyPr>
          <a:lstStyle/>
          <a:p>
            <a:r>
              <a:rPr lang="en-US" sz="3800" b="1" dirty="0"/>
              <a:t>Multiculturalism and Aging Minorities</a:t>
            </a:r>
          </a:p>
        </p:txBody>
      </p:sp>
      <p:sp>
        <p:nvSpPr>
          <p:cNvPr id="3" name="Content Placeholder 2">
            <a:extLst>
              <a:ext uri="{FF2B5EF4-FFF2-40B4-BE49-F238E27FC236}">
                <a16:creationId xmlns:a16="http://schemas.microsoft.com/office/drawing/2014/main" id="{6C3BFD45-A244-3949-191C-9BA70D68041C}"/>
              </a:ext>
            </a:extLst>
          </p:cNvPr>
          <p:cNvSpPr>
            <a:spLocks noGrp="1"/>
          </p:cNvSpPr>
          <p:nvPr>
            <p:ph idx="1"/>
          </p:nvPr>
        </p:nvSpPr>
        <p:spPr>
          <a:xfrm>
            <a:off x="3869267" y="864108"/>
            <a:ext cx="7617099" cy="5120640"/>
          </a:xfrm>
        </p:spPr>
        <p:txBody>
          <a:bodyPr/>
          <a:lstStyle/>
          <a:p>
            <a:pPr algn="just"/>
            <a:r>
              <a:rPr lang="en-GB" sz="2800" kern="100" dirty="0">
                <a:solidFill>
                  <a:schemeClr val="tx1"/>
                </a:solidFill>
                <a:effectLst/>
                <a:ea typeface="MS Mincho" panose="02020609040205080304" pitchFamily="49" charset="-128"/>
              </a:rPr>
              <a:t>How then can aging-in-place as a shared reality challenge the existing notion of </a:t>
            </a:r>
            <a:r>
              <a:rPr lang="en-GB" sz="2800" i="1" kern="100" dirty="0" err="1">
                <a:solidFill>
                  <a:schemeClr val="tx1"/>
                </a:solidFill>
                <a:effectLst/>
                <a:ea typeface="MS Mincho" panose="02020609040205080304" pitchFamily="49" charset="-128"/>
              </a:rPr>
              <a:t>tabunka</a:t>
            </a:r>
            <a:r>
              <a:rPr lang="en-GB" sz="2800" i="1" kern="100" dirty="0">
                <a:solidFill>
                  <a:schemeClr val="tx1"/>
                </a:solidFill>
                <a:effectLst/>
                <a:ea typeface="MS Mincho" panose="02020609040205080304" pitchFamily="49" charset="-128"/>
              </a:rPr>
              <a:t> </a:t>
            </a:r>
            <a:r>
              <a:rPr lang="en-GB" sz="2800" i="1" kern="100" dirty="0" err="1">
                <a:solidFill>
                  <a:schemeClr val="tx1"/>
                </a:solidFill>
                <a:effectLst/>
                <a:ea typeface="MS Mincho" panose="02020609040205080304" pitchFamily="49" charset="-128"/>
              </a:rPr>
              <a:t>kyousei</a:t>
            </a:r>
            <a:r>
              <a:rPr lang="en-GB" sz="2800" kern="100" dirty="0">
                <a:solidFill>
                  <a:schemeClr val="tx1"/>
                </a:solidFill>
                <a:effectLst/>
                <a:ea typeface="MS Mincho" panose="02020609040205080304" pitchFamily="49" charset="-128"/>
              </a:rPr>
              <a:t>?</a:t>
            </a:r>
          </a:p>
          <a:p>
            <a:pPr algn="just"/>
            <a:r>
              <a:rPr lang="en-GB" sz="2800" kern="100" dirty="0">
                <a:solidFill>
                  <a:schemeClr val="tx1"/>
                </a:solidFill>
                <a:effectLst/>
                <a:ea typeface="MS Mincho" panose="02020609040205080304" pitchFamily="49" charset="-128"/>
              </a:rPr>
              <a:t>I believe that this shared reality of aging can and should remind us that </a:t>
            </a:r>
            <a:r>
              <a:rPr lang="en-GB" sz="2800" i="1" kern="100" dirty="0" err="1">
                <a:solidFill>
                  <a:schemeClr val="tx1"/>
                </a:solidFill>
                <a:effectLst/>
                <a:ea typeface="MS Mincho" panose="02020609040205080304" pitchFamily="49" charset="-128"/>
              </a:rPr>
              <a:t>tabunka</a:t>
            </a:r>
            <a:r>
              <a:rPr lang="en-GB" sz="2800" i="1" kern="100" dirty="0">
                <a:solidFill>
                  <a:schemeClr val="tx1"/>
                </a:solidFill>
                <a:effectLst/>
                <a:ea typeface="MS Mincho" panose="02020609040205080304" pitchFamily="49" charset="-128"/>
              </a:rPr>
              <a:t> </a:t>
            </a:r>
            <a:r>
              <a:rPr lang="en-GB" sz="2800" i="1" kern="100" dirty="0" err="1">
                <a:solidFill>
                  <a:schemeClr val="tx1"/>
                </a:solidFill>
                <a:effectLst/>
                <a:ea typeface="MS Mincho" panose="02020609040205080304" pitchFamily="49" charset="-128"/>
              </a:rPr>
              <a:t>kyousei</a:t>
            </a:r>
            <a:r>
              <a:rPr lang="en-GB" sz="2800" kern="100" dirty="0">
                <a:solidFill>
                  <a:schemeClr val="tx1"/>
                </a:solidFill>
                <a:effectLst/>
                <a:ea typeface="MS Mincho" panose="02020609040205080304" pitchFamily="49" charset="-128"/>
              </a:rPr>
              <a:t> still has its limits and that this policy has to go beyond mere management of “difference” </a:t>
            </a:r>
            <a:endParaRPr lang="en-JP" sz="2800" kern="100" dirty="0">
              <a:solidFill>
                <a:schemeClr val="tx1"/>
              </a:solidFill>
              <a:effectLst/>
              <a:ea typeface="MS Mincho" panose="02020609040205080304" pitchFamily="49" charset="-128"/>
            </a:endParaRPr>
          </a:p>
          <a:p>
            <a:endParaRPr lang="en-US" dirty="0"/>
          </a:p>
        </p:txBody>
      </p:sp>
      <p:sp>
        <p:nvSpPr>
          <p:cNvPr id="4" name="Slide Number Placeholder 3">
            <a:extLst>
              <a:ext uri="{FF2B5EF4-FFF2-40B4-BE49-F238E27FC236}">
                <a16:creationId xmlns:a16="http://schemas.microsoft.com/office/drawing/2014/main" id="{1BF7CE6E-7472-1DDE-D171-844AC0D9C90C}"/>
              </a:ext>
            </a:extLst>
          </p:cNvPr>
          <p:cNvSpPr>
            <a:spLocks noGrp="1"/>
          </p:cNvSpPr>
          <p:nvPr>
            <p:ph type="sldNum" sz="quarter" idx="12"/>
          </p:nvPr>
        </p:nvSpPr>
        <p:spPr/>
        <p:txBody>
          <a:bodyPr/>
          <a:lstStyle/>
          <a:p>
            <a:fld id="{4FAB73BC-B049-4115-A692-8D63A059BFB8}" type="slidenum">
              <a:rPr lang="en-US" smtClean="0"/>
              <a:pPr/>
              <a:t>22</a:t>
            </a:fld>
            <a:endParaRPr lang="en-US" dirty="0"/>
          </a:p>
        </p:txBody>
      </p:sp>
    </p:spTree>
    <p:extLst>
      <p:ext uri="{BB962C8B-B14F-4D97-AF65-F5344CB8AC3E}">
        <p14:creationId xmlns:p14="http://schemas.microsoft.com/office/powerpoint/2010/main" val="17535829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D6D1BB6-8F32-07A4-E42B-3F3F9984546D}"/>
              </a:ext>
            </a:extLst>
          </p:cNvPr>
          <p:cNvSpPr>
            <a:spLocks noGrp="1"/>
          </p:cNvSpPr>
          <p:nvPr>
            <p:ph type="title"/>
          </p:nvPr>
        </p:nvSpPr>
        <p:spPr/>
        <p:txBody>
          <a:bodyPr>
            <a:normAutofit/>
          </a:bodyPr>
          <a:lstStyle/>
          <a:p>
            <a:r>
              <a:rPr lang="en-US" sz="4000" b="1" dirty="0"/>
              <a:t>Conclusion</a:t>
            </a:r>
          </a:p>
        </p:txBody>
      </p:sp>
      <p:sp>
        <p:nvSpPr>
          <p:cNvPr id="6" name="Content Placeholder 5">
            <a:extLst>
              <a:ext uri="{FF2B5EF4-FFF2-40B4-BE49-F238E27FC236}">
                <a16:creationId xmlns:a16="http://schemas.microsoft.com/office/drawing/2014/main" id="{1D2248A0-5580-BCEE-CE16-9A5E210149BA}"/>
              </a:ext>
            </a:extLst>
          </p:cNvPr>
          <p:cNvSpPr>
            <a:spLocks noGrp="1"/>
          </p:cNvSpPr>
          <p:nvPr>
            <p:ph idx="1"/>
          </p:nvPr>
        </p:nvSpPr>
        <p:spPr>
          <a:xfrm>
            <a:off x="3869268" y="864108"/>
            <a:ext cx="7579521" cy="5120640"/>
          </a:xfrm>
        </p:spPr>
        <p:txBody>
          <a:bodyPr>
            <a:noAutofit/>
          </a:bodyPr>
          <a:lstStyle/>
          <a:p>
            <a:pPr algn="just"/>
            <a:r>
              <a:rPr lang="en-JP" sz="2800" kern="0" dirty="0">
                <a:solidFill>
                  <a:schemeClr val="tx1"/>
                </a:solidFill>
                <a:effectLst/>
                <a:ea typeface="Times New Roman" panose="02020603050405020304" pitchFamily="18" charset="0"/>
              </a:rPr>
              <a:t>Aging as a heuristic device to understand </a:t>
            </a:r>
            <a:r>
              <a:rPr lang="en-US" sz="2800" kern="0" dirty="0">
                <a:solidFill>
                  <a:schemeClr val="tx1"/>
                </a:solidFill>
                <a:effectLst/>
                <a:ea typeface="Times New Roman" panose="02020603050405020304" pitchFamily="18" charset="0"/>
              </a:rPr>
              <a:t>contemporary Japanese society as well as its </a:t>
            </a:r>
            <a:r>
              <a:rPr lang="en-JP" sz="2800" kern="0" dirty="0">
                <a:solidFill>
                  <a:schemeClr val="tx1"/>
                </a:solidFill>
                <a:effectLst/>
                <a:ea typeface="Times New Roman" panose="02020603050405020304" pitchFamily="18" charset="0"/>
              </a:rPr>
              <a:t>minorities offers insights into the intersecting challenges of marginalization and demographic shifts reshaping Japan</a:t>
            </a:r>
          </a:p>
          <a:p>
            <a:pPr algn="just"/>
            <a:r>
              <a:rPr lang="en-JP" sz="2800" kern="0" dirty="0">
                <a:solidFill>
                  <a:schemeClr val="tx1"/>
                </a:solidFill>
                <a:effectLst/>
                <a:ea typeface="Times New Roman" panose="02020603050405020304" pitchFamily="18" charset="0"/>
              </a:rPr>
              <a:t>The care needs of elderly minorities expose gaps in Japan</a:t>
            </a:r>
            <a:r>
              <a:rPr lang="en-US" sz="2800" kern="0" dirty="0">
                <a:solidFill>
                  <a:schemeClr val="tx1"/>
                </a:solidFill>
                <a:effectLst/>
                <a:ea typeface="Times New Roman" panose="02020603050405020304" pitchFamily="18" charset="0"/>
              </a:rPr>
              <a:t>’</a:t>
            </a:r>
            <a:r>
              <a:rPr lang="en-JP" sz="2800" kern="0" dirty="0">
                <a:solidFill>
                  <a:schemeClr val="tx1"/>
                </a:solidFill>
                <a:effectLst/>
                <a:ea typeface="Times New Roman" panose="02020603050405020304" pitchFamily="18" charset="0"/>
              </a:rPr>
              <a:t>s welfare systems and reflect broader societal exclusion</a:t>
            </a:r>
          </a:p>
        </p:txBody>
      </p:sp>
      <p:sp>
        <p:nvSpPr>
          <p:cNvPr id="4" name="Slide Number Placeholder 3">
            <a:extLst>
              <a:ext uri="{FF2B5EF4-FFF2-40B4-BE49-F238E27FC236}">
                <a16:creationId xmlns:a16="http://schemas.microsoft.com/office/drawing/2014/main" id="{80BA45DA-7ECD-ABF2-73B5-7D980D8619E5}"/>
              </a:ext>
            </a:extLst>
          </p:cNvPr>
          <p:cNvSpPr>
            <a:spLocks noGrp="1"/>
          </p:cNvSpPr>
          <p:nvPr>
            <p:ph type="sldNum" sz="quarter" idx="12"/>
          </p:nvPr>
        </p:nvSpPr>
        <p:spPr/>
        <p:txBody>
          <a:bodyPr/>
          <a:lstStyle/>
          <a:p>
            <a:fld id="{4FAB73BC-B049-4115-A692-8D63A059BFB8}" type="slidenum">
              <a:rPr lang="en-US" smtClean="0"/>
              <a:pPr/>
              <a:t>23</a:t>
            </a:fld>
            <a:endParaRPr lang="en-US" dirty="0"/>
          </a:p>
        </p:txBody>
      </p:sp>
    </p:spTree>
    <p:extLst>
      <p:ext uri="{BB962C8B-B14F-4D97-AF65-F5344CB8AC3E}">
        <p14:creationId xmlns:p14="http://schemas.microsoft.com/office/powerpoint/2010/main" val="29181342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56B36-5040-4ED3-D206-1EC581373077}"/>
              </a:ext>
            </a:extLst>
          </p:cNvPr>
          <p:cNvSpPr>
            <a:spLocks noGrp="1"/>
          </p:cNvSpPr>
          <p:nvPr>
            <p:ph type="title"/>
          </p:nvPr>
        </p:nvSpPr>
        <p:spPr/>
        <p:txBody>
          <a:bodyPr>
            <a:normAutofit/>
          </a:bodyPr>
          <a:lstStyle/>
          <a:p>
            <a:r>
              <a:rPr lang="en-US" sz="4000" b="1" dirty="0"/>
              <a:t>Conclusion</a:t>
            </a:r>
          </a:p>
        </p:txBody>
      </p:sp>
      <p:sp>
        <p:nvSpPr>
          <p:cNvPr id="3" name="Content Placeholder 2">
            <a:extLst>
              <a:ext uri="{FF2B5EF4-FFF2-40B4-BE49-F238E27FC236}">
                <a16:creationId xmlns:a16="http://schemas.microsoft.com/office/drawing/2014/main" id="{997859A5-5322-0A67-2E32-71E7EE350A3D}"/>
              </a:ext>
            </a:extLst>
          </p:cNvPr>
          <p:cNvSpPr>
            <a:spLocks noGrp="1"/>
          </p:cNvSpPr>
          <p:nvPr>
            <p:ph idx="1"/>
          </p:nvPr>
        </p:nvSpPr>
        <p:spPr/>
        <p:txBody>
          <a:bodyPr/>
          <a:lstStyle/>
          <a:p>
            <a:pPr algn="just"/>
            <a:r>
              <a:rPr lang="en-JP" sz="2800" kern="0" dirty="0">
                <a:solidFill>
                  <a:schemeClr val="tx1"/>
                </a:solidFill>
                <a:effectLst/>
                <a:ea typeface="Times New Roman" panose="02020603050405020304" pitchFamily="18" charset="0"/>
              </a:rPr>
              <a:t>Additionally, the experiences of aging minorities highlight the persistence of discrimination and the complexities of identity and belonging in Japan </a:t>
            </a:r>
          </a:p>
          <a:p>
            <a:pPr algn="just"/>
            <a:r>
              <a:rPr lang="en-JP" sz="2800" kern="0" dirty="0">
                <a:solidFill>
                  <a:schemeClr val="tx1"/>
                </a:solidFill>
                <a:effectLst/>
                <a:ea typeface="Times New Roman" panose="02020603050405020304" pitchFamily="18" charset="0"/>
              </a:rPr>
              <a:t>By focusing on aging, one can better understand how minority groups navigate both societal marginalization and the broader aging crisis</a:t>
            </a:r>
            <a:endParaRPr lang="en-JP" sz="2800" kern="100" dirty="0">
              <a:solidFill>
                <a:schemeClr val="tx1"/>
              </a:solidFill>
              <a:effectLst/>
              <a:ea typeface="MS Mincho" panose="02020609040205080304" pitchFamily="49" charset="-128"/>
            </a:endParaRPr>
          </a:p>
        </p:txBody>
      </p:sp>
      <p:sp>
        <p:nvSpPr>
          <p:cNvPr id="4" name="Slide Number Placeholder 3">
            <a:extLst>
              <a:ext uri="{FF2B5EF4-FFF2-40B4-BE49-F238E27FC236}">
                <a16:creationId xmlns:a16="http://schemas.microsoft.com/office/drawing/2014/main" id="{7C0633D5-BA4D-9A55-699B-A783A1FB1B07}"/>
              </a:ext>
            </a:extLst>
          </p:cNvPr>
          <p:cNvSpPr>
            <a:spLocks noGrp="1"/>
          </p:cNvSpPr>
          <p:nvPr>
            <p:ph type="sldNum" sz="quarter" idx="12"/>
          </p:nvPr>
        </p:nvSpPr>
        <p:spPr/>
        <p:txBody>
          <a:bodyPr/>
          <a:lstStyle/>
          <a:p>
            <a:fld id="{4FAB73BC-B049-4115-A692-8D63A059BFB8}" type="slidenum">
              <a:rPr lang="en-US" smtClean="0"/>
              <a:pPr/>
              <a:t>24</a:t>
            </a:fld>
            <a:endParaRPr lang="en-US" dirty="0"/>
          </a:p>
        </p:txBody>
      </p:sp>
    </p:spTree>
    <p:extLst>
      <p:ext uri="{BB962C8B-B14F-4D97-AF65-F5344CB8AC3E}">
        <p14:creationId xmlns:p14="http://schemas.microsoft.com/office/powerpoint/2010/main" val="9440480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CDF2062-333D-03A8-0304-BCEFEB4778C7}"/>
              </a:ext>
            </a:extLst>
          </p:cNvPr>
          <p:cNvSpPr>
            <a:spLocks noGrp="1"/>
          </p:cNvSpPr>
          <p:nvPr>
            <p:ph type="title"/>
          </p:nvPr>
        </p:nvSpPr>
        <p:spPr>
          <a:xfrm>
            <a:off x="3596324" y="1194009"/>
            <a:ext cx="7994822" cy="3255264"/>
          </a:xfrm>
        </p:spPr>
        <p:txBody>
          <a:bodyPr>
            <a:normAutofit/>
          </a:bodyPr>
          <a:lstStyle/>
          <a:p>
            <a:pPr algn="ctr"/>
            <a:r>
              <a:rPr lang="en-GB" sz="4800" dirty="0"/>
              <a:t>Thank you for your attention</a:t>
            </a:r>
            <a:br>
              <a:rPr lang="en-GB" sz="5400" b="1" dirty="0"/>
            </a:br>
            <a:endParaRPr lang="en-GB" sz="5400" b="1" dirty="0"/>
          </a:p>
        </p:txBody>
      </p:sp>
      <p:sp>
        <p:nvSpPr>
          <p:cNvPr id="4" name="Slide Number Placeholder 3">
            <a:extLst>
              <a:ext uri="{FF2B5EF4-FFF2-40B4-BE49-F238E27FC236}">
                <a16:creationId xmlns:a16="http://schemas.microsoft.com/office/drawing/2014/main" id="{BC72C737-AB8E-C3C1-1B19-0B43F033CEB7}"/>
              </a:ext>
            </a:extLst>
          </p:cNvPr>
          <p:cNvSpPr>
            <a:spLocks noGrp="1"/>
          </p:cNvSpPr>
          <p:nvPr>
            <p:ph type="sldNum" sz="quarter" idx="12"/>
          </p:nvPr>
        </p:nvSpPr>
        <p:spPr/>
        <p:txBody>
          <a:bodyPr/>
          <a:lstStyle/>
          <a:p>
            <a:fld id="{4FAB73BC-B049-4115-A692-8D63A059BFB8}" type="slidenum">
              <a:rPr lang="en-US" smtClean="0"/>
              <a:pPr/>
              <a:t>25</a:t>
            </a:fld>
            <a:endParaRPr lang="en-US" dirty="0"/>
          </a:p>
        </p:txBody>
      </p:sp>
    </p:spTree>
    <p:extLst>
      <p:ext uri="{BB962C8B-B14F-4D97-AF65-F5344CB8AC3E}">
        <p14:creationId xmlns:p14="http://schemas.microsoft.com/office/powerpoint/2010/main" val="3584077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22905-81F1-03E2-7477-C22534F24043}"/>
              </a:ext>
            </a:extLst>
          </p:cNvPr>
          <p:cNvSpPr>
            <a:spLocks noGrp="1"/>
          </p:cNvSpPr>
          <p:nvPr>
            <p:ph type="title"/>
          </p:nvPr>
        </p:nvSpPr>
        <p:spPr/>
        <p:txBody>
          <a:bodyPr>
            <a:normAutofit/>
          </a:bodyPr>
          <a:lstStyle/>
          <a:p>
            <a:r>
              <a:rPr lang="en-GB" sz="4000" b="1" dirty="0"/>
              <a:t>Japan as a Super-aging Society</a:t>
            </a:r>
            <a:endParaRPr lang="en-US" sz="4000" dirty="0"/>
          </a:p>
        </p:txBody>
      </p:sp>
      <p:sp>
        <p:nvSpPr>
          <p:cNvPr id="3" name="Content Placeholder 2">
            <a:extLst>
              <a:ext uri="{FF2B5EF4-FFF2-40B4-BE49-F238E27FC236}">
                <a16:creationId xmlns:a16="http://schemas.microsoft.com/office/drawing/2014/main" id="{CDF5953C-7020-AF85-7932-15453AAB56BE}"/>
              </a:ext>
            </a:extLst>
          </p:cNvPr>
          <p:cNvSpPr>
            <a:spLocks noGrp="1"/>
          </p:cNvSpPr>
          <p:nvPr>
            <p:ph idx="1"/>
          </p:nvPr>
        </p:nvSpPr>
        <p:spPr>
          <a:xfrm>
            <a:off x="3869267" y="864108"/>
            <a:ext cx="7491839" cy="5120640"/>
          </a:xfrm>
        </p:spPr>
        <p:txBody>
          <a:bodyPr/>
          <a:lstStyle/>
          <a:p>
            <a:pPr algn="just"/>
            <a:r>
              <a:rPr lang="en-GB" sz="2800" dirty="0"/>
              <a:t>Aging has increasingly become an issue of concern in many countries, especially in East Asia (e.g. Japan and South Korea)</a:t>
            </a:r>
          </a:p>
          <a:p>
            <a:pPr lvl="1" algn="just"/>
            <a:r>
              <a:rPr lang="en-US" sz="2500" dirty="0">
                <a:ea typeface="MS Gothic" panose="020B0609070205080204" pitchFamily="49" charset="-128"/>
              </a:rPr>
              <a:t>These aging societies also have their share of aging minorities as well as migrants who “age in place” </a:t>
            </a:r>
          </a:p>
          <a:p>
            <a:pPr lvl="1" algn="just"/>
            <a:r>
              <a:rPr lang="en-US" sz="2500" dirty="0">
                <a:effectLst/>
                <a:ea typeface="MS Gothic" panose="020B0609070205080204" pitchFamily="49" charset="-128"/>
              </a:rPr>
              <a:t>These minorities should also be a matter of concern in these aging societies, as they also experience similar issues as those experienced by the majority of aging individuals in these countries</a:t>
            </a:r>
          </a:p>
          <a:p>
            <a:endParaRPr lang="en-US" dirty="0"/>
          </a:p>
        </p:txBody>
      </p:sp>
      <p:sp>
        <p:nvSpPr>
          <p:cNvPr id="4" name="Slide Number Placeholder 3">
            <a:extLst>
              <a:ext uri="{FF2B5EF4-FFF2-40B4-BE49-F238E27FC236}">
                <a16:creationId xmlns:a16="http://schemas.microsoft.com/office/drawing/2014/main" id="{5AC3295B-5A0A-309D-5433-5C2EEB0E74F4}"/>
              </a:ext>
            </a:extLst>
          </p:cNvPr>
          <p:cNvSpPr>
            <a:spLocks noGrp="1"/>
          </p:cNvSpPr>
          <p:nvPr>
            <p:ph type="sldNum" sz="quarter" idx="12"/>
          </p:nvPr>
        </p:nvSpPr>
        <p:spPr/>
        <p:txBody>
          <a:bodyPr/>
          <a:lstStyle/>
          <a:p>
            <a:fld id="{4FAB73BC-B049-4115-A692-8D63A059BFB8}" type="slidenum">
              <a:rPr lang="en-US" smtClean="0"/>
              <a:pPr/>
              <a:t>3</a:t>
            </a:fld>
            <a:endParaRPr lang="en-US" dirty="0"/>
          </a:p>
        </p:txBody>
      </p:sp>
    </p:spTree>
    <p:extLst>
      <p:ext uri="{BB962C8B-B14F-4D97-AF65-F5344CB8AC3E}">
        <p14:creationId xmlns:p14="http://schemas.microsoft.com/office/powerpoint/2010/main" val="3373400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46F90-7065-EC2B-1625-53AED40097A1}"/>
              </a:ext>
            </a:extLst>
          </p:cNvPr>
          <p:cNvSpPr>
            <a:spLocks noGrp="1"/>
          </p:cNvSpPr>
          <p:nvPr>
            <p:ph type="title"/>
          </p:nvPr>
        </p:nvSpPr>
        <p:spPr/>
        <p:txBody>
          <a:bodyPr>
            <a:normAutofit/>
          </a:bodyPr>
          <a:lstStyle/>
          <a:p>
            <a:r>
              <a:rPr lang="en-US" sz="4000" b="1" dirty="0"/>
              <a:t>Research Questions</a:t>
            </a:r>
          </a:p>
        </p:txBody>
      </p:sp>
      <p:sp>
        <p:nvSpPr>
          <p:cNvPr id="3" name="Content Placeholder 2">
            <a:extLst>
              <a:ext uri="{FF2B5EF4-FFF2-40B4-BE49-F238E27FC236}">
                <a16:creationId xmlns:a16="http://schemas.microsoft.com/office/drawing/2014/main" id="{84DFB2D7-7B9F-53D4-A76B-AAC4BEBC33F3}"/>
              </a:ext>
            </a:extLst>
          </p:cNvPr>
          <p:cNvSpPr>
            <a:spLocks noGrp="1"/>
          </p:cNvSpPr>
          <p:nvPr>
            <p:ph idx="1"/>
          </p:nvPr>
        </p:nvSpPr>
        <p:spPr>
          <a:xfrm>
            <a:off x="3869267" y="864108"/>
            <a:ext cx="7529417" cy="5120640"/>
          </a:xfrm>
        </p:spPr>
        <p:txBody>
          <a:bodyPr>
            <a:normAutofit/>
          </a:bodyPr>
          <a:lstStyle/>
          <a:p>
            <a:pPr algn="just"/>
            <a:r>
              <a:rPr lang="en-GB" sz="2800" dirty="0">
                <a:solidFill>
                  <a:schemeClr val="tx1"/>
                </a:solidFill>
                <a:effectLst/>
                <a:ea typeface="MS Mincho" panose="02020609040205080304" pitchFamily="49" charset="-128"/>
              </a:rPr>
              <a:t>How do older ethnic minorities and migrants view aging in Japan? </a:t>
            </a:r>
          </a:p>
          <a:p>
            <a:pPr algn="just"/>
            <a:r>
              <a:rPr lang="en-GB" sz="2800" dirty="0">
                <a:solidFill>
                  <a:schemeClr val="tx1"/>
                </a:solidFill>
                <a:effectLst/>
                <a:ea typeface="MS Mincho" panose="02020609040205080304" pitchFamily="49" charset="-128"/>
              </a:rPr>
              <a:t>What can aging tell us about broader socio-cultural issues that Japan is facing (loneliness, isolation, etc.), </a:t>
            </a:r>
          </a:p>
          <a:p>
            <a:pPr algn="just"/>
            <a:r>
              <a:rPr lang="en-GB" sz="2800" dirty="0">
                <a:solidFill>
                  <a:schemeClr val="tx1"/>
                </a:solidFill>
                <a:effectLst/>
                <a:ea typeface="MS Mincho" panose="02020609040205080304" pitchFamily="49" charset="-128"/>
              </a:rPr>
              <a:t>How can aging-in-place as a shared reality challenge the existing notion of </a:t>
            </a:r>
            <a:r>
              <a:rPr lang="en-GB" sz="2800" i="1" dirty="0" err="1">
                <a:solidFill>
                  <a:schemeClr val="tx1"/>
                </a:solidFill>
                <a:effectLst/>
                <a:ea typeface="MS Mincho" panose="02020609040205080304" pitchFamily="49" charset="-128"/>
              </a:rPr>
              <a:t>tabunka</a:t>
            </a:r>
            <a:r>
              <a:rPr lang="en-GB" sz="2800" i="1" dirty="0">
                <a:solidFill>
                  <a:schemeClr val="tx1"/>
                </a:solidFill>
                <a:effectLst/>
                <a:ea typeface="MS Mincho" panose="02020609040205080304" pitchFamily="49" charset="-128"/>
              </a:rPr>
              <a:t> </a:t>
            </a:r>
            <a:r>
              <a:rPr lang="en-GB" sz="2800" i="1" dirty="0" err="1">
                <a:solidFill>
                  <a:schemeClr val="tx1"/>
                </a:solidFill>
                <a:effectLst/>
                <a:ea typeface="MS Mincho" panose="02020609040205080304" pitchFamily="49" charset="-128"/>
              </a:rPr>
              <a:t>kyousei</a:t>
            </a:r>
            <a:r>
              <a:rPr lang="en-GB" sz="2800" dirty="0">
                <a:solidFill>
                  <a:schemeClr val="tx1"/>
                </a:solidFill>
                <a:effectLst/>
                <a:ea typeface="MS Mincho" panose="02020609040205080304" pitchFamily="49" charset="-128"/>
              </a:rPr>
              <a:t> or multicultural co-existence (which is Japan’s brand of multiculturalism)? </a:t>
            </a:r>
            <a:endParaRPr lang="en-US" sz="2800" dirty="0">
              <a:solidFill>
                <a:schemeClr val="tx1"/>
              </a:solidFill>
            </a:endParaRPr>
          </a:p>
        </p:txBody>
      </p:sp>
      <p:sp>
        <p:nvSpPr>
          <p:cNvPr id="4" name="Slide Number Placeholder 3">
            <a:extLst>
              <a:ext uri="{FF2B5EF4-FFF2-40B4-BE49-F238E27FC236}">
                <a16:creationId xmlns:a16="http://schemas.microsoft.com/office/drawing/2014/main" id="{096379B9-ED64-2E9D-1D4F-0DB810C8F1A4}"/>
              </a:ext>
            </a:extLst>
          </p:cNvPr>
          <p:cNvSpPr>
            <a:spLocks noGrp="1"/>
          </p:cNvSpPr>
          <p:nvPr>
            <p:ph type="sldNum" sz="quarter" idx="12"/>
          </p:nvPr>
        </p:nvSpPr>
        <p:spPr/>
        <p:txBody>
          <a:bodyPr/>
          <a:lstStyle/>
          <a:p>
            <a:fld id="{4FAB73BC-B049-4115-A692-8D63A059BFB8}" type="slidenum">
              <a:rPr lang="en-US" smtClean="0"/>
              <a:pPr/>
              <a:t>4</a:t>
            </a:fld>
            <a:endParaRPr lang="en-US" dirty="0"/>
          </a:p>
        </p:txBody>
      </p:sp>
    </p:spTree>
    <p:extLst>
      <p:ext uri="{BB962C8B-B14F-4D97-AF65-F5344CB8AC3E}">
        <p14:creationId xmlns:p14="http://schemas.microsoft.com/office/powerpoint/2010/main" val="2456924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03477-D49A-2A41-0662-8B480F151791}"/>
              </a:ext>
            </a:extLst>
          </p:cNvPr>
          <p:cNvSpPr>
            <a:spLocks noGrp="1"/>
          </p:cNvSpPr>
          <p:nvPr>
            <p:ph type="title"/>
          </p:nvPr>
        </p:nvSpPr>
        <p:spPr/>
        <p:txBody>
          <a:bodyPr/>
          <a:lstStyle/>
          <a:p>
            <a:r>
              <a:rPr lang="en-GB" sz="4000" b="1" kern="100" dirty="0">
                <a:solidFill>
                  <a:schemeClr val="tx1"/>
                </a:solidFill>
                <a:effectLst/>
                <a:latin typeface="+mn-lt"/>
                <a:ea typeface="MS Mincho" panose="02020609040205080304" pitchFamily="49" charset="-128"/>
              </a:rPr>
              <a:t>Aging as a Heuristic </a:t>
            </a:r>
            <a:br>
              <a:rPr lang="en-JP" sz="1800" kern="100" dirty="0">
                <a:effectLst/>
                <a:latin typeface="Times New Roman" panose="02020603050405020304" pitchFamily="18" charset="0"/>
                <a:ea typeface="MS Mincho" panose="02020609040205080304" pitchFamily="49" charset="-128"/>
              </a:rPr>
            </a:br>
            <a:endParaRPr lang="en-US" dirty="0"/>
          </a:p>
        </p:txBody>
      </p:sp>
      <p:sp>
        <p:nvSpPr>
          <p:cNvPr id="3" name="Content Placeholder 2">
            <a:extLst>
              <a:ext uri="{FF2B5EF4-FFF2-40B4-BE49-F238E27FC236}">
                <a16:creationId xmlns:a16="http://schemas.microsoft.com/office/drawing/2014/main" id="{394F2113-DE0C-A798-46ED-E2457EB45BA8}"/>
              </a:ext>
            </a:extLst>
          </p:cNvPr>
          <p:cNvSpPr>
            <a:spLocks noGrp="1"/>
          </p:cNvSpPr>
          <p:nvPr>
            <p:ph idx="1"/>
          </p:nvPr>
        </p:nvSpPr>
        <p:spPr>
          <a:xfrm>
            <a:off x="3869267" y="864108"/>
            <a:ext cx="7554469" cy="5120640"/>
          </a:xfrm>
        </p:spPr>
        <p:txBody>
          <a:bodyPr/>
          <a:lstStyle/>
          <a:p>
            <a:pPr algn="just"/>
            <a:r>
              <a:rPr lang="en-GB" sz="2800" kern="100" dirty="0">
                <a:solidFill>
                  <a:schemeClr val="tx1"/>
                </a:solidFill>
                <a:effectLst/>
                <a:ea typeface="MS Mincho" panose="02020609040205080304" pitchFamily="49" charset="-128"/>
              </a:rPr>
              <a:t>In sociological literature, a heuristic is commonly defined to be a tool for analyses; an aid that could or would give one a better interpretation or greater understanding of the social phenomenon being studied</a:t>
            </a:r>
          </a:p>
          <a:p>
            <a:pPr algn="just"/>
            <a:r>
              <a:rPr lang="en-GB" sz="2800" kern="100" dirty="0">
                <a:solidFill>
                  <a:schemeClr val="tx1"/>
                </a:solidFill>
                <a:effectLst/>
                <a:ea typeface="MS Mincho" panose="02020609040205080304" pitchFamily="49" charset="-128"/>
              </a:rPr>
              <a:t>This study looks at how aging can be used as a heuristic device to understand contemporary Japanese society, as well as the changes and challenges it is undergoing amid globalization </a:t>
            </a:r>
            <a:endParaRPr lang="en-JP" sz="2800" kern="100" dirty="0">
              <a:solidFill>
                <a:schemeClr val="tx1"/>
              </a:solidFill>
              <a:effectLst/>
              <a:ea typeface="MS Mincho" panose="02020609040205080304" pitchFamily="49" charset="-128"/>
            </a:endParaRPr>
          </a:p>
          <a:p>
            <a:endParaRPr lang="en-US" dirty="0"/>
          </a:p>
        </p:txBody>
      </p:sp>
      <p:sp>
        <p:nvSpPr>
          <p:cNvPr id="4" name="Slide Number Placeholder 3">
            <a:extLst>
              <a:ext uri="{FF2B5EF4-FFF2-40B4-BE49-F238E27FC236}">
                <a16:creationId xmlns:a16="http://schemas.microsoft.com/office/drawing/2014/main" id="{FF922083-16C5-BF97-11C4-1C7BAB49FF0C}"/>
              </a:ext>
            </a:extLst>
          </p:cNvPr>
          <p:cNvSpPr>
            <a:spLocks noGrp="1"/>
          </p:cNvSpPr>
          <p:nvPr>
            <p:ph type="sldNum" sz="quarter" idx="12"/>
          </p:nvPr>
        </p:nvSpPr>
        <p:spPr/>
        <p:txBody>
          <a:bodyPr/>
          <a:lstStyle/>
          <a:p>
            <a:fld id="{4FAB73BC-B049-4115-A692-8D63A059BFB8}" type="slidenum">
              <a:rPr lang="en-US" smtClean="0"/>
              <a:pPr/>
              <a:t>5</a:t>
            </a:fld>
            <a:endParaRPr lang="en-US" dirty="0"/>
          </a:p>
        </p:txBody>
      </p:sp>
    </p:spTree>
    <p:extLst>
      <p:ext uri="{BB962C8B-B14F-4D97-AF65-F5344CB8AC3E}">
        <p14:creationId xmlns:p14="http://schemas.microsoft.com/office/powerpoint/2010/main" val="2098368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2BBF4-14B3-4F9B-FEFD-93AF00005407}"/>
              </a:ext>
            </a:extLst>
          </p:cNvPr>
          <p:cNvSpPr>
            <a:spLocks noGrp="1"/>
          </p:cNvSpPr>
          <p:nvPr>
            <p:ph type="title"/>
          </p:nvPr>
        </p:nvSpPr>
        <p:spPr>
          <a:xfrm>
            <a:off x="303023" y="960998"/>
            <a:ext cx="2947482" cy="4601183"/>
          </a:xfrm>
        </p:spPr>
        <p:txBody>
          <a:bodyPr>
            <a:normAutofit/>
          </a:bodyPr>
          <a:lstStyle/>
          <a:p>
            <a:r>
              <a:rPr lang="en-US" sz="4000" b="1" dirty="0"/>
              <a:t>Aging as a Heuristic</a:t>
            </a:r>
          </a:p>
        </p:txBody>
      </p:sp>
      <p:sp>
        <p:nvSpPr>
          <p:cNvPr id="3" name="Content Placeholder 2">
            <a:extLst>
              <a:ext uri="{FF2B5EF4-FFF2-40B4-BE49-F238E27FC236}">
                <a16:creationId xmlns:a16="http://schemas.microsoft.com/office/drawing/2014/main" id="{1AB5B703-311B-AF8A-4BE2-7AD133AB7E95}"/>
              </a:ext>
            </a:extLst>
          </p:cNvPr>
          <p:cNvSpPr>
            <a:spLocks noGrp="1"/>
          </p:cNvSpPr>
          <p:nvPr>
            <p:ph idx="1"/>
          </p:nvPr>
        </p:nvSpPr>
        <p:spPr>
          <a:xfrm>
            <a:off x="3869267" y="864108"/>
            <a:ext cx="7479313" cy="5120640"/>
          </a:xfrm>
        </p:spPr>
        <p:txBody>
          <a:bodyPr>
            <a:noAutofit/>
          </a:bodyPr>
          <a:lstStyle/>
          <a:p>
            <a:pPr algn="just"/>
            <a:r>
              <a:rPr lang="en-GB" sz="2800" dirty="0">
                <a:effectLst/>
                <a:ea typeface="MS Gothic" panose="020B0609070205080204" pitchFamily="49" charset="-128"/>
              </a:rPr>
              <a:t>Aging is a process that is both biological as well as sociological (Cruikshank 2015)</a:t>
            </a:r>
          </a:p>
          <a:p>
            <a:pPr algn="just"/>
            <a:r>
              <a:rPr lang="en-GB" sz="2800" dirty="0">
                <a:effectLst/>
                <a:ea typeface="MS Gothic" panose="020B0609070205080204" pitchFamily="49" charset="-128"/>
              </a:rPr>
              <a:t>It is a social construction that “reflects the intersections of micro-processes with macro-level forces of individual ageing experiences” (Zhou 2012: 232)</a:t>
            </a:r>
          </a:p>
          <a:p>
            <a:pPr algn="just"/>
            <a:r>
              <a:rPr lang="en-GB" sz="2800" dirty="0">
                <a:effectLst/>
                <a:ea typeface="MS Gothic" panose="020B0609070205080204" pitchFamily="49" charset="-128"/>
              </a:rPr>
              <a:t>Aging is a socio-cultural construct and each society has defined certain norms and roles that are “age-appropriate” </a:t>
            </a:r>
          </a:p>
          <a:p>
            <a:pPr lvl="1" algn="just"/>
            <a:r>
              <a:rPr lang="en-GB" sz="2500" dirty="0">
                <a:effectLst/>
                <a:ea typeface="MS Gothic" panose="020B0609070205080204" pitchFamily="49" charset="-128"/>
              </a:rPr>
              <a:t>Thus, one may be either “too young” or “too old” for a particular role or opportunity (Morgan and Kunkel 2016, 5)</a:t>
            </a:r>
            <a:endParaRPr lang="en-US" sz="2500" dirty="0"/>
          </a:p>
        </p:txBody>
      </p:sp>
      <p:sp>
        <p:nvSpPr>
          <p:cNvPr id="4" name="Slide Number Placeholder 3">
            <a:extLst>
              <a:ext uri="{FF2B5EF4-FFF2-40B4-BE49-F238E27FC236}">
                <a16:creationId xmlns:a16="http://schemas.microsoft.com/office/drawing/2014/main" id="{0A11A85A-4C53-FEB6-0789-73E3C24DFF54}"/>
              </a:ext>
            </a:extLst>
          </p:cNvPr>
          <p:cNvSpPr>
            <a:spLocks noGrp="1"/>
          </p:cNvSpPr>
          <p:nvPr>
            <p:ph type="sldNum" sz="quarter" idx="12"/>
          </p:nvPr>
        </p:nvSpPr>
        <p:spPr/>
        <p:txBody>
          <a:bodyPr/>
          <a:lstStyle/>
          <a:p>
            <a:fld id="{4FAB73BC-B049-4115-A692-8D63A059BFB8}" type="slidenum">
              <a:rPr lang="en-US" smtClean="0"/>
              <a:pPr/>
              <a:t>6</a:t>
            </a:fld>
            <a:endParaRPr lang="en-US" dirty="0"/>
          </a:p>
        </p:txBody>
      </p:sp>
    </p:spTree>
    <p:extLst>
      <p:ext uri="{BB962C8B-B14F-4D97-AF65-F5344CB8AC3E}">
        <p14:creationId xmlns:p14="http://schemas.microsoft.com/office/powerpoint/2010/main" val="4085741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3C15D-B884-AD8A-53DD-422B1E05468C}"/>
              </a:ext>
            </a:extLst>
          </p:cNvPr>
          <p:cNvSpPr>
            <a:spLocks noGrp="1"/>
          </p:cNvSpPr>
          <p:nvPr>
            <p:ph type="title"/>
          </p:nvPr>
        </p:nvSpPr>
        <p:spPr>
          <a:xfrm>
            <a:off x="150312" y="864108"/>
            <a:ext cx="3181611" cy="4601183"/>
          </a:xfrm>
        </p:spPr>
        <p:txBody>
          <a:bodyPr>
            <a:normAutofit/>
          </a:bodyPr>
          <a:lstStyle/>
          <a:p>
            <a:r>
              <a:rPr lang="en-US" sz="4000" b="1" dirty="0"/>
              <a:t>Images of Aging in Japan</a:t>
            </a:r>
          </a:p>
        </p:txBody>
      </p:sp>
      <p:sp>
        <p:nvSpPr>
          <p:cNvPr id="3" name="Content Placeholder 2">
            <a:extLst>
              <a:ext uri="{FF2B5EF4-FFF2-40B4-BE49-F238E27FC236}">
                <a16:creationId xmlns:a16="http://schemas.microsoft.com/office/drawing/2014/main" id="{E985EBDD-B1C2-9080-9E55-AB6CB5C50607}"/>
              </a:ext>
            </a:extLst>
          </p:cNvPr>
          <p:cNvSpPr>
            <a:spLocks noGrp="1"/>
          </p:cNvSpPr>
          <p:nvPr>
            <p:ph idx="1"/>
          </p:nvPr>
        </p:nvSpPr>
        <p:spPr>
          <a:xfrm>
            <a:off x="3869267" y="864108"/>
            <a:ext cx="7516891" cy="5120640"/>
          </a:xfrm>
        </p:spPr>
        <p:txBody>
          <a:bodyPr>
            <a:normAutofit/>
          </a:bodyPr>
          <a:lstStyle/>
          <a:p>
            <a:pPr algn="just"/>
            <a:r>
              <a:rPr lang="en-GB" sz="2800" dirty="0">
                <a:solidFill>
                  <a:schemeClr val="tx1"/>
                </a:solidFill>
                <a:effectLst/>
                <a:ea typeface="MS Mincho" panose="02020609040205080304" pitchFamily="49" charset="-128"/>
              </a:rPr>
              <a:t>“</a:t>
            </a:r>
            <a:r>
              <a:rPr lang="en-GB" sz="2800" dirty="0">
                <a:solidFill>
                  <a:schemeClr val="tx1"/>
                </a:solidFill>
                <a:ea typeface="MS Mincho" panose="02020609040205080304" pitchFamily="49" charset="-128"/>
              </a:rPr>
              <a:t>S</a:t>
            </a:r>
            <a:r>
              <a:rPr lang="en-GB" sz="2800" dirty="0">
                <a:solidFill>
                  <a:schemeClr val="tx1"/>
                </a:solidFill>
                <a:effectLst/>
                <a:ea typeface="MS Mincho" panose="02020609040205080304" pitchFamily="49" charset="-128"/>
              </a:rPr>
              <a:t>uccessful aging” and/or “active aging” </a:t>
            </a:r>
          </a:p>
          <a:p>
            <a:pPr lvl="1" algn="just"/>
            <a:r>
              <a:rPr lang="en-GB" sz="2500" dirty="0">
                <a:solidFill>
                  <a:schemeClr val="tx1"/>
                </a:solidFill>
                <a:ea typeface="MS Mincho" panose="02020609040205080304" pitchFamily="49" charset="-128"/>
              </a:rPr>
              <a:t>O</a:t>
            </a:r>
            <a:r>
              <a:rPr lang="en-GB" sz="2500" dirty="0">
                <a:solidFill>
                  <a:schemeClr val="tx1"/>
                </a:solidFill>
                <a:effectLst/>
                <a:ea typeface="MS Mincho" panose="02020609040205080304" pitchFamily="49" charset="-128"/>
              </a:rPr>
              <a:t>lder people are encouraged to work and be active (we are familiar with the sight of groups of older Japanese going mountain climbing)</a:t>
            </a:r>
          </a:p>
          <a:p>
            <a:pPr algn="just"/>
            <a:r>
              <a:rPr lang="en-GB" sz="2800" dirty="0">
                <a:solidFill>
                  <a:schemeClr val="tx1"/>
                </a:solidFill>
                <a:ea typeface="MS Mincho" panose="02020609040205080304" pitchFamily="49" charset="-128"/>
              </a:rPr>
              <a:t>L</a:t>
            </a:r>
            <a:r>
              <a:rPr lang="en-GB" sz="2800" dirty="0">
                <a:solidFill>
                  <a:schemeClr val="tx1"/>
                </a:solidFill>
                <a:effectLst/>
                <a:ea typeface="MS Mincho" panose="02020609040205080304" pitchFamily="49" charset="-128"/>
              </a:rPr>
              <a:t>ongevity of older people in Okinawa, considered to be one of the blue zones, where life expectancy in the islands is higher than the global average</a:t>
            </a:r>
          </a:p>
          <a:p>
            <a:pPr algn="just"/>
            <a:r>
              <a:rPr lang="en-GB" sz="2800" dirty="0">
                <a:solidFill>
                  <a:schemeClr val="tx1"/>
                </a:solidFill>
                <a:ea typeface="MS Mincho" panose="02020609040205080304" pitchFamily="49" charset="-128"/>
              </a:rPr>
              <a:t>L</a:t>
            </a:r>
            <a:r>
              <a:rPr lang="en-GB" sz="2800" dirty="0">
                <a:solidFill>
                  <a:schemeClr val="tx1"/>
                </a:solidFill>
                <a:effectLst/>
                <a:ea typeface="MS Mincho" panose="02020609040205080304" pitchFamily="49" charset="-128"/>
              </a:rPr>
              <a:t>ife in retirement, where older Japanese migrate to Southeast Asia (retirement migration)</a:t>
            </a:r>
            <a:endParaRPr lang="en-US" sz="2800" dirty="0">
              <a:solidFill>
                <a:schemeClr val="tx1"/>
              </a:solidFill>
            </a:endParaRPr>
          </a:p>
        </p:txBody>
      </p:sp>
      <p:sp>
        <p:nvSpPr>
          <p:cNvPr id="4" name="Slide Number Placeholder 3">
            <a:extLst>
              <a:ext uri="{FF2B5EF4-FFF2-40B4-BE49-F238E27FC236}">
                <a16:creationId xmlns:a16="http://schemas.microsoft.com/office/drawing/2014/main" id="{3C96FFE7-D0FA-33FB-1591-F0A4AB138575}"/>
              </a:ext>
            </a:extLst>
          </p:cNvPr>
          <p:cNvSpPr>
            <a:spLocks noGrp="1"/>
          </p:cNvSpPr>
          <p:nvPr>
            <p:ph type="sldNum" sz="quarter" idx="12"/>
          </p:nvPr>
        </p:nvSpPr>
        <p:spPr/>
        <p:txBody>
          <a:bodyPr/>
          <a:lstStyle/>
          <a:p>
            <a:fld id="{4FAB73BC-B049-4115-A692-8D63A059BFB8}" type="slidenum">
              <a:rPr lang="en-US" smtClean="0"/>
              <a:pPr/>
              <a:t>7</a:t>
            </a:fld>
            <a:endParaRPr lang="en-US" dirty="0"/>
          </a:p>
        </p:txBody>
      </p:sp>
    </p:spTree>
    <p:extLst>
      <p:ext uri="{BB962C8B-B14F-4D97-AF65-F5344CB8AC3E}">
        <p14:creationId xmlns:p14="http://schemas.microsoft.com/office/powerpoint/2010/main" val="1191670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E4CE2-B57E-03CA-EF96-7D92CA478BA8}"/>
              </a:ext>
            </a:extLst>
          </p:cNvPr>
          <p:cNvSpPr>
            <a:spLocks noGrp="1"/>
          </p:cNvSpPr>
          <p:nvPr>
            <p:ph type="title"/>
          </p:nvPr>
        </p:nvSpPr>
        <p:spPr>
          <a:xfrm>
            <a:off x="200416" y="973525"/>
            <a:ext cx="3050089" cy="4601183"/>
          </a:xfrm>
        </p:spPr>
        <p:txBody>
          <a:bodyPr>
            <a:normAutofit/>
          </a:bodyPr>
          <a:lstStyle/>
          <a:p>
            <a:r>
              <a:rPr lang="en-US" sz="4000" b="1" dirty="0"/>
              <a:t>Images of Aging in Japan</a:t>
            </a:r>
          </a:p>
        </p:txBody>
      </p:sp>
      <p:sp>
        <p:nvSpPr>
          <p:cNvPr id="3" name="Content Placeholder 2">
            <a:extLst>
              <a:ext uri="{FF2B5EF4-FFF2-40B4-BE49-F238E27FC236}">
                <a16:creationId xmlns:a16="http://schemas.microsoft.com/office/drawing/2014/main" id="{8C7C49C7-43F7-79FF-6A86-71A0685B92B3}"/>
              </a:ext>
            </a:extLst>
          </p:cNvPr>
          <p:cNvSpPr>
            <a:spLocks noGrp="1"/>
          </p:cNvSpPr>
          <p:nvPr>
            <p:ph idx="1"/>
          </p:nvPr>
        </p:nvSpPr>
        <p:spPr>
          <a:xfrm>
            <a:off x="3869267" y="864108"/>
            <a:ext cx="7592047" cy="5492242"/>
          </a:xfrm>
        </p:spPr>
        <p:txBody>
          <a:bodyPr>
            <a:noAutofit/>
          </a:bodyPr>
          <a:lstStyle/>
          <a:p>
            <a:pPr algn="just"/>
            <a:r>
              <a:rPr lang="en-GB" sz="2800" dirty="0">
                <a:solidFill>
                  <a:schemeClr val="tx1"/>
                </a:solidFill>
                <a:effectLst/>
                <a:ea typeface="MS Mincho" panose="02020609040205080304" pitchFamily="49" charset="-128"/>
              </a:rPr>
              <a:t>However, the focus on positive aspects of aging in Japan tends to neglect the bleak picture of aging </a:t>
            </a:r>
          </a:p>
          <a:p>
            <a:pPr lvl="1" algn="just"/>
            <a:r>
              <a:rPr lang="en-GB" sz="2500" dirty="0">
                <a:solidFill>
                  <a:schemeClr val="tx1"/>
                </a:solidFill>
                <a:effectLst/>
                <a:ea typeface="MS Mincho" panose="02020609040205080304" pitchFamily="49" charset="-128"/>
              </a:rPr>
              <a:t>Problems such as </a:t>
            </a:r>
            <a:r>
              <a:rPr lang="en-GB" sz="2500" i="1" dirty="0" err="1">
                <a:solidFill>
                  <a:schemeClr val="tx1"/>
                </a:solidFill>
                <a:effectLst/>
                <a:ea typeface="MS Mincho" panose="02020609040205080304" pitchFamily="49" charset="-128"/>
              </a:rPr>
              <a:t>kodoku</a:t>
            </a:r>
            <a:r>
              <a:rPr lang="en-GB" sz="2500" dirty="0">
                <a:solidFill>
                  <a:schemeClr val="tx1"/>
                </a:solidFill>
                <a:effectLst/>
                <a:ea typeface="MS Mincho" panose="02020609040205080304" pitchFamily="49" charset="-128"/>
              </a:rPr>
              <a:t> (loneliness, solitude) as well as dying of isolation (</a:t>
            </a:r>
            <a:r>
              <a:rPr lang="en-GB" sz="2500" i="1" dirty="0" err="1">
                <a:solidFill>
                  <a:schemeClr val="tx1"/>
                </a:solidFill>
                <a:effectLst/>
                <a:ea typeface="MS Mincho" panose="02020609040205080304" pitchFamily="49" charset="-128"/>
              </a:rPr>
              <a:t>kodokushi</a:t>
            </a:r>
            <a:r>
              <a:rPr lang="en-GB" sz="2500" dirty="0">
                <a:solidFill>
                  <a:schemeClr val="tx1"/>
                </a:solidFill>
                <a:effectLst/>
                <a:ea typeface="MS Mincho" panose="02020609040205080304" pitchFamily="49" charset="-128"/>
              </a:rPr>
              <a:t>), dementia, Alzheimer’s, neglect, elderly abuse, scamming (online/digital scams)</a:t>
            </a:r>
          </a:p>
          <a:p>
            <a:pPr lvl="1" algn="just"/>
            <a:r>
              <a:rPr lang="en-GB" sz="2500" dirty="0">
                <a:solidFill>
                  <a:schemeClr val="tx1"/>
                </a:solidFill>
                <a:effectLst/>
                <a:ea typeface="MS Mincho" panose="02020609040205080304" pitchFamily="49" charset="-128"/>
              </a:rPr>
              <a:t>Suicide among the elderly is high and this is also due to so-called “caregiver fatigue” (</a:t>
            </a:r>
            <a:r>
              <a:rPr lang="en-GB" sz="2500" i="1" dirty="0" err="1">
                <a:solidFill>
                  <a:schemeClr val="tx1"/>
                </a:solidFill>
                <a:effectLst/>
                <a:ea typeface="MS Mincho" panose="02020609040205080304" pitchFamily="49" charset="-128"/>
              </a:rPr>
              <a:t>kaigo</a:t>
            </a:r>
            <a:r>
              <a:rPr lang="en-GB" sz="2500" i="1" dirty="0">
                <a:solidFill>
                  <a:schemeClr val="tx1"/>
                </a:solidFill>
                <a:effectLst/>
                <a:ea typeface="MS Mincho" panose="02020609040205080304" pitchFamily="49" charset="-128"/>
              </a:rPr>
              <a:t> </a:t>
            </a:r>
            <a:r>
              <a:rPr lang="en-GB" sz="2500" i="1" dirty="0" err="1">
                <a:solidFill>
                  <a:schemeClr val="tx1"/>
                </a:solidFill>
                <a:effectLst/>
                <a:ea typeface="MS Mincho" panose="02020609040205080304" pitchFamily="49" charset="-128"/>
              </a:rPr>
              <a:t>tsukare</a:t>
            </a:r>
            <a:r>
              <a:rPr lang="en-GB" sz="2500" dirty="0">
                <a:solidFill>
                  <a:schemeClr val="tx1"/>
                </a:solidFill>
                <a:effectLst/>
                <a:ea typeface="MS Mincho" panose="02020609040205080304" pitchFamily="49" charset="-128"/>
              </a:rPr>
              <a:t>) </a:t>
            </a:r>
          </a:p>
          <a:p>
            <a:pPr lvl="2" algn="just"/>
            <a:r>
              <a:rPr lang="en-GB" sz="2200" dirty="0">
                <a:solidFill>
                  <a:schemeClr val="tx1"/>
                </a:solidFill>
                <a:ea typeface="MS Mincho" panose="02020609040205080304" pitchFamily="49" charset="-128"/>
              </a:rPr>
              <a:t>S</a:t>
            </a:r>
            <a:r>
              <a:rPr lang="en-GB" sz="2200" dirty="0">
                <a:solidFill>
                  <a:schemeClr val="tx1"/>
                </a:solidFill>
                <a:effectLst/>
                <a:ea typeface="MS Mincho" panose="02020609040205080304" pitchFamily="49" charset="-128"/>
              </a:rPr>
              <a:t>uicide rates among the 60-69 age group are 18.9</a:t>
            </a:r>
            <a:r>
              <a:rPr lang="en-US" sz="2200" dirty="0">
                <a:solidFill>
                  <a:schemeClr val="tx1"/>
                </a:solidFill>
                <a:effectLst/>
                <a:ea typeface="MS Mincho" panose="02020609040205080304" pitchFamily="49" charset="-128"/>
              </a:rPr>
              <a:t> per 100,000 people</a:t>
            </a:r>
            <a:r>
              <a:rPr lang="en-GB" sz="2200" dirty="0">
                <a:solidFill>
                  <a:schemeClr val="tx1"/>
                </a:solidFill>
                <a:effectLst/>
                <a:ea typeface="MS Mincho" panose="02020609040205080304" pitchFamily="49" charset="-128"/>
              </a:rPr>
              <a:t>, for the 70-79 age group, 17.8, while for the 80 and over, 18.8 (Statista 2023)  </a:t>
            </a:r>
            <a:endParaRPr lang="en-US" sz="2200" dirty="0">
              <a:solidFill>
                <a:schemeClr val="tx1"/>
              </a:solidFill>
            </a:endParaRPr>
          </a:p>
        </p:txBody>
      </p:sp>
      <p:sp>
        <p:nvSpPr>
          <p:cNvPr id="4" name="Slide Number Placeholder 3">
            <a:extLst>
              <a:ext uri="{FF2B5EF4-FFF2-40B4-BE49-F238E27FC236}">
                <a16:creationId xmlns:a16="http://schemas.microsoft.com/office/drawing/2014/main" id="{A56532CC-D5FF-7225-CB55-042B1E8B747A}"/>
              </a:ext>
            </a:extLst>
          </p:cNvPr>
          <p:cNvSpPr>
            <a:spLocks noGrp="1"/>
          </p:cNvSpPr>
          <p:nvPr>
            <p:ph type="sldNum" sz="quarter" idx="12"/>
          </p:nvPr>
        </p:nvSpPr>
        <p:spPr/>
        <p:txBody>
          <a:bodyPr/>
          <a:lstStyle/>
          <a:p>
            <a:fld id="{4FAB73BC-B049-4115-A692-8D63A059BFB8}" type="slidenum">
              <a:rPr lang="en-US" smtClean="0"/>
              <a:pPr/>
              <a:t>8</a:t>
            </a:fld>
            <a:endParaRPr lang="en-US" dirty="0"/>
          </a:p>
        </p:txBody>
      </p:sp>
    </p:spTree>
    <p:extLst>
      <p:ext uri="{BB962C8B-B14F-4D97-AF65-F5344CB8AC3E}">
        <p14:creationId xmlns:p14="http://schemas.microsoft.com/office/powerpoint/2010/main" val="8743675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FCC5D-F800-14F2-534F-E93D6B7B5189}"/>
              </a:ext>
            </a:extLst>
          </p:cNvPr>
          <p:cNvSpPr>
            <a:spLocks noGrp="1"/>
          </p:cNvSpPr>
          <p:nvPr>
            <p:ph type="title"/>
          </p:nvPr>
        </p:nvSpPr>
        <p:spPr/>
        <p:txBody>
          <a:bodyPr>
            <a:normAutofit/>
          </a:bodyPr>
          <a:lstStyle/>
          <a:p>
            <a:r>
              <a:rPr lang="en-GB" sz="4000" b="1" kern="100" dirty="0">
                <a:solidFill>
                  <a:schemeClr val="tx1"/>
                </a:solidFill>
                <a:effectLst/>
                <a:latin typeface="+mn-lt"/>
                <a:ea typeface="MS Mincho" panose="02020609040205080304" pitchFamily="49" charset="-128"/>
              </a:rPr>
              <a:t>Aging Migrants and Other Minorities</a:t>
            </a:r>
            <a:br>
              <a:rPr lang="en-JP" sz="4000" b="1" kern="100" dirty="0">
                <a:solidFill>
                  <a:schemeClr val="tx1"/>
                </a:solidFill>
                <a:effectLst/>
                <a:latin typeface="+mn-lt"/>
                <a:ea typeface="MS Mincho" panose="02020609040205080304" pitchFamily="49" charset="-128"/>
              </a:rPr>
            </a:br>
            <a:endParaRPr lang="en-US" sz="4000" b="1" dirty="0">
              <a:solidFill>
                <a:schemeClr val="tx1"/>
              </a:solidFill>
              <a:latin typeface="+mn-lt"/>
            </a:endParaRPr>
          </a:p>
        </p:txBody>
      </p:sp>
      <p:sp>
        <p:nvSpPr>
          <p:cNvPr id="3" name="Content Placeholder 2">
            <a:extLst>
              <a:ext uri="{FF2B5EF4-FFF2-40B4-BE49-F238E27FC236}">
                <a16:creationId xmlns:a16="http://schemas.microsoft.com/office/drawing/2014/main" id="{EB48A838-9842-9A47-8920-F20BD81241B2}"/>
              </a:ext>
            </a:extLst>
          </p:cNvPr>
          <p:cNvSpPr>
            <a:spLocks noGrp="1"/>
          </p:cNvSpPr>
          <p:nvPr>
            <p:ph idx="1"/>
          </p:nvPr>
        </p:nvSpPr>
        <p:spPr>
          <a:xfrm>
            <a:off x="3869267" y="864108"/>
            <a:ext cx="7529417" cy="5120640"/>
          </a:xfrm>
        </p:spPr>
        <p:txBody>
          <a:bodyPr>
            <a:normAutofit/>
          </a:bodyPr>
          <a:lstStyle/>
          <a:p>
            <a:pPr algn="just"/>
            <a:r>
              <a:rPr lang="en-US" sz="2800" dirty="0">
                <a:solidFill>
                  <a:schemeClr val="tx1"/>
                </a:solidFill>
              </a:rPr>
              <a:t>Japan portrayed as “homogeneous,” </a:t>
            </a:r>
            <a:r>
              <a:rPr lang="en-GB" sz="2800" dirty="0">
                <a:solidFill>
                  <a:schemeClr val="tx1"/>
                </a:solidFill>
                <a:effectLst/>
                <a:ea typeface="MS Mincho" panose="02020609040205080304" pitchFamily="49" charset="-128"/>
              </a:rPr>
              <a:t>thus rendering minorities in the country invisible and “naturalizes” power inequalities in Japan (</a:t>
            </a:r>
            <a:r>
              <a:rPr lang="en-GB" sz="2800" dirty="0" err="1">
                <a:solidFill>
                  <a:schemeClr val="tx1"/>
                </a:solidFill>
                <a:effectLst/>
                <a:ea typeface="MS Mincho" panose="02020609040205080304" pitchFamily="49" charset="-128"/>
              </a:rPr>
              <a:t>Ryang</a:t>
            </a:r>
            <a:r>
              <a:rPr lang="en-GB" sz="2800" dirty="0">
                <a:solidFill>
                  <a:schemeClr val="tx1"/>
                </a:solidFill>
                <a:effectLst/>
                <a:ea typeface="MS Mincho" panose="02020609040205080304" pitchFamily="49" charset="-128"/>
              </a:rPr>
              <a:t> 2004: 164)</a:t>
            </a:r>
            <a:endParaRPr lang="en-US" sz="2800" dirty="0">
              <a:solidFill>
                <a:schemeClr val="tx1"/>
              </a:solidFill>
            </a:endParaRPr>
          </a:p>
          <a:p>
            <a:pPr lvl="1" algn="just"/>
            <a:r>
              <a:rPr lang="en-GB" sz="2500" dirty="0">
                <a:solidFill>
                  <a:schemeClr val="tx1"/>
                </a:solidFill>
                <a:ea typeface="MS Mincho" panose="02020609040205080304" pitchFamily="49" charset="-128"/>
              </a:rPr>
              <a:t>M</a:t>
            </a:r>
            <a:r>
              <a:rPr lang="en-GB" sz="2500" dirty="0">
                <a:solidFill>
                  <a:schemeClr val="tx1"/>
                </a:solidFill>
                <a:effectLst/>
                <a:ea typeface="MS Mincho" panose="02020609040205080304" pitchFamily="49" charset="-128"/>
              </a:rPr>
              <a:t>arginalizes and excludes the underclass, ethnic minorities and other non-mainstream population</a:t>
            </a:r>
          </a:p>
          <a:p>
            <a:pPr lvl="1" algn="just"/>
            <a:r>
              <a:rPr lang="en-GB" sz="2500" dirty="0">
                <a:solidFill>
                  <a:schemeClr val="tx1"/>
                </a:solidFill>
                <a:ea typeface="MS Mincho" panose="02020609040205080304" pitchFamily="49" charset="-128"/>
              </a:rPr>
              <a:t>“</a:t>
            </a:r>
            <a:r>
              <a:rPr lang="en-GB" sz="2500" dirty="0" err="1">
                <a:solidFill>
                  <a:schemeClr val="tx1"/>
                </a:solidFill>
                <a:ea typeface="MS Mincho" panose="02020609040205080304" pitchFamily="49" charset="-128"/>
              </a:rPr>
              <a:t>Hafu</a:t>
            </a:r>
            <a:r>
              <a:rPr lang="en-GB" sz="2500" dirty="0">
                <a:solidFill>
                  <a:schemeClr val="tx1"/>
                </a:solidFill>
                <a:ea typeface="MS Mincho" panose="02020609040205080304" pitchFamily="49" charset="-128"/>
              </a:rPr>
              <a:t>” (half-Japanese) such as the Amerasians who are both inconspicuous and conspicuous </a:t>
            </a:r>
            <a:endParaRPr lang="en-US" sz="2500" dirty="0">
              <a:solidFill>
                <a:schemeClr val="tx1"/>
              </a:solidFill>
            </a:endParaRPr>
          </a:p>
          <a:p>
            <a:pPr algn="just"/>
            <a:r>
              <a:rPr lang="en-GB" sz="2800" kern="100" dirty="0">
                <a:solidFill>
                  <a:schemeClr val="tx1"/>
                </a:solidFill>
                <a:ea typeface="MS Mincho" panose="02020609040205080304" pitchFamily="49" charset="-128"/>
              </a:rPr>
              <a:t>D</a:t>
            </a:r>
            <a:r>
              <a:rPr lang="en-GB" sz="2800" kern="100" dirty="0">
                <a:solidFill>
                  <a:schemeClr val="tx1"/>
                </a:solidFill>
                <a:effectLst/>
                <a:ea typeface="MS Mincho" panose="02020609040205080304" pitchFamily="49" charset="-128"/>
              </a:rPr>
              <a:t>ifferent forms of marginalities exist in Japan (</a:t>
            </a:r>
            <a:r>
              <a:rPr lang="en-GB" sz="2800" kern="100" dirty="0" err="1">
                <a:solidFill>
                  <a:schemeClr val="tx1"/>
                </a:solidFill>
                <a:effectLst/>
                <a:ea typeface="MS Mincho" panose="02020609040205080304" pitchFamily="49" charset="-128"/>
              </a:rPr>
              <a:t>Ryang</a:t>
            </a:r>
            <a:r>
              <a:rPr lang="en-GB" sz="2800" kern="100" dirty="0">
                <a:solidFill>
                  <a:schemeClr val="tx1"/>
                </a:solidFill>
                <a:effectLst/>
                <a:ea typeface="MS Mincho" panose="02020609040205080304" pitchFamily="49" charset="-128"/>
              </a:rPr>
              <a:t> 2004: 202)</a:t>
            </a:r>
            <a:endParaRPr lang="en-JP" sz="2800" kern="100" dirty="0">
              <a:solidFill>
                <a:schemeClr val="tx1"/>
              </a:solidFill>
              <a:effectLst/>
              <a:ea typeface="MS Mincho" panose="02020609040205080304" pitchFamily="49" charset="-128"/>
            </a:endParaRPr>
          </a:p>
          <a:p>
            <a:pPr algn="just"/>
            <a:endParaRPr lang="en-US" sz="2800" dirty="0">
              <a:solidFill>
                <a:schemeClr val="tx1"/>
              </a:solidFill>
            </a:endParaRPr>
          </a:p>
        </p:txBody>
      </p:sp>
      <p:sp>
        <p:nvSpPr>
          <p:cNvPr id="4" name="Slide Number Placeholder 3">
            <a:extLst>
              <a:ext uri="{FF2B5EF4-FFF2-40B4-BE49-F238E27FC236}">
                <a16:creationId xmlns:a16="http://schemas.microsoft.com/office/drawing/2014/main" id="{3F20CB0E-C09D-5C30-396D-631B6D37FD0F}"/>
              </a:ext>
            </a:extLst>
          </p:cNvPr>
          <p:cNvSpPr>
            <a:spLocks noGrp="1"/>
          </p:cNvSpPr>
          <p:nvPr>
            <p:ph type="sldNum" sz="quarter" idx="12"/>
          </p:nvPr>
        </p:nvSpPr>
        <p:spPr/>
        <p:txBody>
          <a:bodyPr/>
          <a:lstStyle/>
          <a:p>
            <a:fld id="{4FAB73BC-B049-4115-A692-8D63A059BFB8}" type="slidenum">
              <a:rPr lang="en-US" smtClean="0"/>
              <a:pPr/>
              <a:t>9</a:t>
            </a:fld>
            <a:endParaRPr lang="en-US" dirty="0"/>
          </a:p>
        </p:txBody>
      </p:sp>
    </p:spTree>
    <p:extLst>
      <p:ext uri="{BB962C8B-B14F-4D97-AF65-F5344CB8AC3E}">
        <p14:creationId xmlns:p14="http://schemas.microsoft.com/office/powerpoint/2010/main" val="3258045254"/>
      </p:ext>
    </p:extLst>
  </p:cSld>
  <p:clrMapOvr>
    <a:masterClrMapping/>
  </p:clrMapOvr>
</p:sld>
</file>

<file path=ppt/theme/theme1.xml><?xml version="1.0" encoding="utf-8"?>
<a:theme xmlns:a="http://schemas.openxmlformats.org/drawingml/2006/main" name="Frame">
  <a:themeElements>
    <a:clrScheme name="Fram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39D77354-939E-4A26-AE51-B3F9618B14B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{BF8BB3E2-E15F-D34B-B2D5-9EDAE38BEA9B}tf10001124</Template>
  <TotalTime>1840</TotalTime>
  <Words>1880</Words>
  <Application>Microsoft Macintosh PowerPoint</Application>
  <PresentationFormat>Widescreen</PresentationFormat>
  <Paragraphs>131</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Calibri</vt:lpstr>
      <vt:lpstr>Corbel</vt:lpstr>
      <vt:lpstr>Times New Roman</vt:lpstr>
      <vt:lpstr>Wingdings 2</vt:lpstr>
      <vt:lpstr>Frame</vt:lpstr>
      <vt:lpstr>Aging Minorities in Japan’s Super-aging Society</vt:lpstr>
      <vt:lpstr>Japan as a Super-aging Society</vt:lpstr>
      <vt:lpstr>Japan as a Super-aging Society</vt:lpstr>
      <vt:lpstr>Research Questions</vt:lpstr>
      <vt:lpstr>Aging as a Heuristic  </vt:lpstr>
      <vt:lpstr>Aging as a Heuristic</vt:lpstr>
      <vt:lpstr>Images of Aging in Japan</vt:lpstr>
      <vt:lpstr>Images of Aging in Japan</vt:lpstr>
      <vt:lpstr>Aging Migrants and Other Minorities </vt:lpstr>
      <vt:lpstr>Aging Migrants and Other Minorities </vt:lpstr>
      <vt:lpstr>Aging Migrants and Other Minorities </vt:lpstr>
      <vt:lpstr>Aging Migrants and Other Minorities</vt:lpstr>
      <vt:lpstr>Aging Migrants and Other Minorities </vt:lpstr>
      <vt:lpstr>Aging Migrants and Other Minorities</vt:lpstr>
      <vt:lpstr>Aging and the End-of-Life </vt:lpstr>
      <vt:lpstr>Aging and the End-of-Life</vt:lpstr>
      <vt:lpstr>Aging and the End-of-Life</vt:lpstr>
      <vt:lpstr>Aging and the End-of-Life</vt:lpstr>
      <vt:lpstr>Aging and the End-of-Life</vt:lpstr>
      <vt:lpstr>Multiculturalism and Aging Minorities</vt:lpstr>
      <vt:lpstr>Multiculturalism and Aging Minorities</vt:lpstr>
      <vt:lpstr>Multiculturalism and Aging Minorities</vt:lpstr>
      <vt:lpstr>Conclusion</vt:lpstr>
      <vt:lpstr>Conclusion</vt:lpstr>
      <vt:lpstr>Thank you for your attention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Migration Futures Aging Migrants</dc:title>
  <dc:creator>Johanna Zulueta</dc:creator>
  <cp:lastModifiedBy>Johanna Zulueta</cp:lastModifiedBy>
  <cp:revision>58</cp:revision>
  <dcterms:created xsi:type="dcterms:W3CDTF">2024-06-29T07:34:03Z</dcterms:created>
  <dcterms:modified xsi:type="dcterms:W3CDTF">2024-10-21T11:30:23Z</dcterms:modified>
</cp:coreProperties>
</file>