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81" r:id="rId4"/>
    <p:sldId id="282" r:id="rId5"/>
    <p:sldId id="258" r:id="rId6"/>
    <p:sldId id="257" r:id="rId7"/>
    <p:sldId id="259" r:id="rId8"/>
    <p:sldId id="260" r:id="rId9"/>
    <p:sldId id="261"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8" r:id="rId26"/>
    <p:sldId id="279" r:id="rId27"/>
    <p:sldId id="283" r:id="rId28"/>
    <p:sldId id="276" r:id="rId29"/>
    <p:sldId id="284" r:id="rId30"/>
    <p:sldId id="285"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7AA50-86C7-0949-BBB2-B1A5FE6D17E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F39D958-9F32-5C49-A436-A3DB7BAB1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A0976D-2A9B-6F4B-814E-4C954B61A758}"/>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5F25DD25-EF53-BE4F-8D7B-8AABA539E0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AB41E7-921F-F54F-8784-3470F5702CE2}"/>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8631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8A9A78-93BE-E64C-A371-293B0FC2850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33722-0AD2-1A44-B9E2-D7BFFB042D6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FA413E-8D29-4F4C-9113-EB874B27F0C8}"/>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73F81C84-27A6-A045-A531-EE0A87C02A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11B161-E7EB-8146-B78D-C5C9974757D8}"/>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55430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2BD6F5-534A-3248-BCE8-0C15EF69B4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162C2B-1AC2-DB4E-A007-921BD411D3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E7798E-50FB-EE45-9516-735C26BF4713}"/>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06EC0A5E-92A5-2342-A460-8879F845B9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18860D-06D6-6540-A863-58288659A27C}"/>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101665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A0C48-4AA5-BB4E-B732-308A943F5C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A71499-AA58-DB45-8263-BA9AD95625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DD81DC-7D4F-C442-AD98-DFA34C3B051A}"/>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455D85AD-CC3F-5143-8536-6D244C814B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FD9B59-36FB-A348-824B-0DED61378A30}"/>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133163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23446B-6A2A-7247-BB90-D27945CA2CE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B56F5-E42D-EC42-98B5-B9333CA5B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7FAA18-3BBB-4745-9A13-4DDD8E783C3A}"/>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7C00EA10-78C6-1E49-BF72-430660428E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4CE3A7-B15A-084D-B90B-64B086073245}"/>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27917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3A07F1-193F-6C46-8631-36B36C10C0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91B5D4-1071-1243-8E5F-4D07F1C3F9A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1A3BA7D-E4C7-4247-B2B6-92094DBC8CE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0DA914-8DFD-E444-A0D8-34ED68A7313F}"/>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6" name="フッター プレースホルダー 5">
            <a:extLst>
              <a:ext uri="{FF2B5EF4-FFF2-40B4-BE49-F238E27FC236}">
                <a16:creationId xmlns:a16="http://schemas.microsoft.com/office/drawing/2014/main" id="{89D899D5-1D53-8E4F-BA9F-A966E3E594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4504AB-C60F-1B4E-90B1-3E7D96121356}"/>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287330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738BF-75B2-004E-B3A6-B607B9FB95C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AB28C0-E6A8-2043-AB1A-74AF56D9A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A0067C-7CF9-3540-9B57-2198F3433F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8798EE-25F1-8544-A0DE-A2030A7BB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E2BCAFF-699C-1445-9636-A005DDA4D78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908D84-9C09-9940-978E-0A86AC5A9524}"/>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8" name="フッター プレースホルダー 7">
            <a:extLst>
              <a:ext uri="{FF2B5EF4-FFF2-40B4-BE49-F238E27FC236}">
                <a16:creationId xmlns:a16="http://schemas.microsoft.com/office/drawing/2014/main" id="{C485FADA-2BA9-D246-8070-CAD925515B7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462EC9-90AD-6445-AC96-CB8D834A9A68}"/>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295815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D382A-28E4-A449-B5B4-3DFA428632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55E2DE-1369-544E-A140-6F0783AB6EC7}"/>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4" name="フッター プレースホルダー 3">
            <a:extLst>
              <a:ext uri="{FF2B5EF4-FFF2-40B4-BE49-F238E27FC236}">
                <a16:creationId xmlns:a16="http://schemas.microsoft.com/office/drawing/2014/main" id="{35FBBBE7-5203-0D41-AB1E-FC09CAE61C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FE9021-ED77-0540-9CE4-70DF43D889CA}"/>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118684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3836B6-3CE0-724D-B371-FD8A0BB227E5}"/>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3" name="フッター プレースホルダー 2">
            <a:extLst>
              <a:ext uri="{FF2B5EF4-FFF2-40B4-BE49-F238E27FC236}">
                <a16:creationId xmlns:a16="http://schemas.microsoft.com/office/drawing/2014/main" id="{6F7AD37A-95B1-CF49-AEFA-0BA5003C3DB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07F8C6-81B4-E04C-BD2C-69CE11CC31E5}"/>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31176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55FD7-4B86-D64D-8578-89EBBC8AE4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21DF10-89AF-094E-88DF-EE5E1390D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5D8C39A-52AE-9544-8356-415FBDFC3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7A6C72-8D1D-424C-AE78-4ABF4265A57F}"/>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6" name="フッター プレースホルダー 5">
            <a:extLst>
              <a:ext uri="{FF2B5EF4-FFF2-40B4-BE49-F238E27FC236}">
                <a16:creationId xmlns:a16="http://schemas.microsoft.com/office/drawing/2014/main" id="{DDA8682E-F1DB-E747-B390-3C0DEF34DD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0E2E25-F5C4-E74F-A182-0E0BCCB66EBD}"/>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426679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94D634-FF6D-4841-8F4C-9EEF249D93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8CF4429-D7FE-5345-94F3-574B18228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74CF859-2286-E944-9A5B-E16FE5F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56023E-2A75-0243-82E8-F7DCDDDD1B01}"/>
              </a:ext>
            </a:extLst>
          </p:cNvPr>
          <p:cNvSpPr>
            <a:spLocks noGrp="1"/>
          </p:cNvSpPr>
          <p:nvPr>
            <p:ph type="dt" sz="half" idx="10"/>
          </p:nvPr>
        </p:nvSpPr>
        <p:spPr/>
        <p:txBody>
          <a:bodyPr/>
          <a:lstStyle/>
          <a:p>
            <a:fld id="{A50141EB-A5B8-D04A-8A1D-79358AD310FF}" type="datetimeFigureOut">
              <a:rPr kumimoji="1" lang="ja-JP" altLang="en-US" smtClean="0"/>
              <a:t>2025/6/15</a:t>
            </a:fld>
            <a:endParaRPr kumimoji="1" lang="ja-JP" altLang="en-US"/>
          </a:p>
        </p:txBody>
      </p:sp>
      <p:sp>
        <p:nvSpPr>
          <p:cNvPr id="6" name="フッター プレースホルダー 5">
            <a:extLst>
              <a:ext uri="{FF2B5EF4-FFF2-40B4-BE49-F238E27FC236}">
                <a16:creationId xmlns:a16="http://schemas.microsoft.com/office/drawing/2014/main" id="{5F584A0D-01A7-0F4A-BCB7-9F9CE0ABCF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AA83E3-0DC9-8440-8BE9-87EBA23796CF}"/>
              </a:ext>
            </a:extLst>
          </p:cNvPr>
          <p:cNvSpPr>
            <a:spLocks noGrp="1"/>
          </p:cNvSpPr>
          <p:nvPr>
            <p:ph type="sldNum" sz="quarter" idx="12"/>
          </p:nvPr>
        </p:nvSpPr>
        <p:spPr/>
        <p:txBody>
          <a:body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278054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360B97-C29F-464D-A00D-AB27736E3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63C492-641D-C245-A93D-C5528E631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07C07E-D516-364A-BE87-538B5F785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141EB-A5B8-D04A-8A1D-79358AD310FF}" type="datetimeFigureOut">
              <a:rPr kumimoji="1" lang="ja-JP" altLang="en-US" smtClean="0"/>
              <a:t>2025/6/15</a:t>
            </a:fld>
            <a:endParaRPr kumimoji="1" lang="ja-JP" altLang="en-US"/>
          </a:p>
        </p:txBody>
      </p:sp>
      <p:sp>
        <p:nvSpPr>
          <p:cNvPr id="5" name="フッター プレースホルダー 4">
            <a:extLst>
              <a:ext uri="{FF2B5EF4-FFF2-40B4-BE49-F238E27FC236}">
                <a16:creationId xmlns:a16="http://schemas.microsoft.com/office/drawing/2014/main" id="{C0675D41-EAC2-4949-9518-EAFE26110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89F11C5-EDFD-FD4E-82AA-784A3C560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4E6F1-2D92-4949-A76E-A46B2FB730EB}" type="slidenum">
              <a:rPr kumimoji="1" lang="ja-JP" altLang="en-US" smtClean="0"/>
              <a:t>‹#›</a:t>
            </a:fld>
            <a:endParaRPr kumimoji="1" lang="ja-JP" altLang="en-US"/>
          </a:p>
        </p:txBody>
      </p:sp>
    </p:spTree>
    <p:extLst>
      <p:ext uri="{BB962C8B-B14F-4D97-AF65-F5344CB8AC3E}">
        <p14:creationId xmlns:p14="http://schemas.microsoft.com/office/powerpoint/2010/main" val="408821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notesfrompoland.com/wp-content/uploads/2025/05/WhatsApp-Image-2025-05-02-at-14.49.36_f1ea2b2e.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https://notesfrompoland.com/wp-content/uploads/2025/05/WhatsApp-Image-2025-05-02-at-14.54.23_6cbfe66d.jpg"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notesfrompoland.com/wp-content/uploads/2025/03/BOR20240512_003-1-1080x675.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s://notesfrompoland.com/wp-content/uploads/2025/05/a70d98b7-dec3-41c7-bc30-1d9e064efb7b_34-1080x675.jpeg"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notesfrompoland.com/wp-content/uploads/2025/05/WhatsApp-Image-2025-05-19-at-09.45.00_8f6d920b.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s://notesfrompoland.com/wp-content/uploads/2025/06/WhatsApp-Image-2025-06-02-at-08.20.59_da868b6a.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s://notesfrompoland.com/wp-content/uploads/2025/05/abroad-Germany.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s://notesfrompoland.com/wp-content/uploads/2025/05/abroad-UK.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notesfrompoland.com/wp-content/uploads/2025/05/abroad-US.jpg"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notesfrompoland.com/wp-content/uploads/2025/05/map-1.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notesfrompoland.com/wp-content/uploads/2025/05/city-1.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notesfrompoland.com/wp-content/uploads/2025/05/education.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notesfrompoland.com/wp-content/uploads/2025/05/WhatsApp-Image-2025-05-20-at-10.54.32_2c32f2db.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notesfrompoland.com/wp-content/uploads/2025/05/turnout.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images.wsj.net/im-28277376?width=700&amp;height=467"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www.aljazeera.com/wp-content/uploads/2025/05/INTERACTIVE-Major-election-issues-Poland-ELECTION-APRIL30-2025-1747226544.png?w=770&amp;resize=770%2C963&amp;quality=80"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https://www.aljazeera.com/wp-content/uploads/2025/05/INTERACTIVE-Whos-ahead-in-the-polls-Poland-ELECTION-APRIL30-2025-1747470315.jpg?w=770&amp;resize=770%2C963&amp;quality=80"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C8DD52B-3172-444A-97CE-DD8CB666B5A1}"/>
              </a:ext>
            </a:extLst>
          </p:cNvPr>
          <p:cNvPicPr>
            <a:picLocks noChangeAspect="1"/>
          </p:cNvPicPr>
          <p:nvPr/>
        </p:nvPicPr>
        <p:blipFill>
          <a:blip r:embed="rId2"/>
          <a:stretch>
            <a:fillRect/>
          </a:stretch>
        </p:blipFill>
        <p:spPr>
          <a:xfrm>
            <a:off x="0" y="-179969"/>
            <a:ext cx="12192000" cy="6827520"/>
          </a:xfrm>
          <a:prstGeom prst="rect">
            <a:avLst/>
          </a:prstGeom>
        </p:spPr>
      </p:pic>
      <p:sp>
        <p:nvSpPr>
          <p:cNvPr id="2" name="タイトル 1">
            <a:extLst>
              <a:ext uri="{FF2B5EF4-FFF2-40B4-BE49-F238E27FC236}">
                <a16:creationId xmlns:a16="http://schemas.microsoft.com/office/drawing/2014/main" id="{8147FB13-A742-9A42-80F3-4E82BEAC2731}"/>
              </a:ext>
            </a:extLst>
          </p:cNvPr>
          <p:cNvSpPr>
            <a:spLocks noGrp="1"/>
          </p:cNvSpPr>
          <p:nvPr>
            <p:ph type="ctrTitle"/>
          </p:nvPr>
        </p:nvSpPr>
        <p:spPr>
          <a:xfrm>
            <a:off x="147263" y="1192453"/>
            <a:ext cx="11897474" cy="2387600"/>
          </a:xfrm>
        </p:spPr>
        <p:txBody>
          <a:bodyPr>
            <a:noAutofit/>
          </a:bodyPr>
          <a:lstStyle/>
          <a:p>
            <a:r>
              <a:rPr lang="en" altLang="ja-JP" sz="4800" b="1" dirty="0">
                <a:solidFill>
                  <a:srgbClr val="FFFF00"/>
                </a:solidFill>
              </a:rPr>
              <a:t>The 2025 Polish Presidential Election: </a:t>
            </a:r>
            <a:br>
              <a:rPr lang="en" altLang="ja-JP" sz="4800" b="1" dirty="0">
                <a:solidFill>
                  <a:srgbClr val="FFFF00"/>
                </a:solidFill>
              </a:rPr>
            </a:br>
            <a:r>
              <a:rPr lang="en" altLang="ja-JP" sz="4800" b="1" dirty="0">
                <a:solidFill>
                  <a:srgbClr val="FFFF00"/>
                </a:solidFill>
              </a:rPr>
              <a:t>What was Important in International Politics Today?</a:t>
            </a:r>
            <a:endParaRPr kumimoji="1" lang="ja-JP" altLang="en-US" sz="4800" b="1">
              <a:solidFill>
                <a:srgbClr val="FFFF00"/>
              </a:solidFill>
            </a:endParaRPr>
          </a:p>
        </p:txBody>
      </p:sp>
      <p:sp>
        <p:nvSpPr>
          <p:cNvPr id="3" name="字幕 2">
            <a:extLst>
              <a:ext uri="{FF2B5EF4-FFF2-40B4-BE49-F238E27FC236}">
                <a16:creationId xmlns:a16="http://schemas.microsoft.com/office/drawing/2014/main" id="{C344BA6E-4811-6C48-B095-84F1512D7AEB}"/>
              </a:ext>
            </a:extLst>
          </p:cNvPr>
          <p:cNvSpPr>
            <a:spLocks noGrp="1"/>
          </p:cNvSpPr>
          <p:nvPr>
            <p:ph type="subTitle" idx="1"/>
          </p:nvPr>
        </p:nvSpPr>
        <p:spPr>
          <a:xfrm>
            <a:off x="1524000" y="4696718"/>
            <a:ext cx="9144000" cy="968829"/>
          </a:xfrm>
        </p:spPr>
        <p:txBody>
          <a:bodyPr/>
          <a:lstStyle/>
          <a:p>
            <a:r>
              <a:rPr kumimoji="1" lang="en-US" altLang="ja-JP" dirty="0">
                <a:solidFill>
                  <a:schemeClr val="bg1"/>
                </a:solidFill>
              </a:rPr>
              <a:t>Akira ICHIKAWA (Ph.D.)</a:t>
            </a:r>
          </a:p>
          <a:p>
            <a:r>
              <a:rPr lang="en-US" altLang="ja-JP" dirty="0">
                <a:solidFill>
                  <a:schemeClr val="bg1"/>
                </a:solidFill>
              </a:rPr>
              <a:t>Professor, Toyo University</a:t>
            </a:r>
            <a:endParaRPr kumimoji="1" lang="ja-JP" altLang="en-US">
              <a:solidFill>
                <a:schemeClr val="bg1"/>
              </a:solidFill>
            </a:endParaRPr>
          </a:p>
        </p:txBody>
      </p:sp>
    </p:spTree>
    <p:extLst>
      <p:ext uri="{BB962C8B-B14F-4D97-AF65-F5344CB8AC3E}">
        <p14:creationId xmlns:p14="http://schemas.microsoft.com/office/powerpoint/2010/main" val="53988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C1D19-4188-8248-89B4-3A0CD171C9DF}"/>
              </a:ext>
            </a:extLst>
          </p:cNvPr>
          <p:cNvSpPr>
            <a:spLocks noGrp="1"/>
          </p:cNvSpPr>
          <p:nvPr>
            <p:ph type="title"/>
          </p:nvPr>
        </p:nvSpPr>
        <p:spPr/>
        <p:txBody>
          <a:bodyPr>
            <a:normAutofit/>
          </a:bodyPr>
          <a:lstStyle/>
          <a:p>
            <a:r>
              <a:rPr lang="en-US" altLang="ja-JP" dirty="0"/>
              <a:t>Notable Candidates (2)</a:t>
            </a:r>
            <a:endParaRPr kumimoji="1" lang="ja-JP" altLang="en-US"/>
          </a:p>
        </p:txBody>
      </p:sp>
      <p:sp>
        <p:nvSpPr>
          <p:cNvPr id="3" name="コンテンツ プレースホルダー 2">
            <a:extLst>
              <a:ext uri="{FF2B5EF4-FFF2-40B4-BE49-F238E27FC236}">
                <a16:creationId xmlns:a16="http://schemas.microsoft.com/office/drawing/2014/main" id="{BAF69ADD-68A8-8240-9824-9BCE4CF7855D}"/>
              </a:ext>
            </a:extLst>
          </p:cNvPr>
          <p:cNvSpPr>
            <a:spLocks noGrp="1"/>
          </p:cNvSpPr>
          <p:nvPr>
            <p:ph idx="1"/>
          </p:nvPr>
        </p:nvSpPr>
        <p:spPr>
          <a:xfrm>
            <a:off x="838200" y="1825625"/>
            <a:ext cx="6014663" cy="4351338"/>
          </a:xfrm>
        </p:spPr>
        <p:txBody>
          <a:bodyPr>
            <a:normAutofit fontScale="77500" lnSpcReduction="20000"/>
          </a:bodyPr>
          <a:lstStyle/>
          <a:p>
            <a:r>
              <a:rPr lang="en" altLang="ja-JP" dirty="0"/>
              <a:t>Szymon </a:t>
            </a:r>
            <a:r>
              <a:rPr lang="en" altLang="ja-JP" dirty="0" err="1"/>
              <a:t>Hołownia</a:t>
            </a:r>
            <a:endParaRPr lang="en" altLang="ja-JP" dirty="0"/>
          </a:p>
          <a:p>
            <a:r>
              <a:rPr lang="en" altLang="ja-JP" dirty="0"/>
              <a:t>48 Years-old</a:t>
            </a:r>
          </a:p>
          <a:p>
            <a:pPr lvl="1"/>
            <a:r>
              <a:rPr lang="en" altLang="ja-JP" dirty="0"/>
              <a:t>A former journalist and television personality </a:t>
            </a:r>
          </a:p>
          <a:p>
            <a:pPr lvl="1"/>
            <a:r>
              <a:rPr lang="en" altLang="ja-JP" dirty="0"/>
              <a:t>Currently chairperson of the Sejm</a:t>
            </a:r>
          </a:p>
          <a:p>
            <a:r>
              <a:rPr lang="en" altLang="ja-JP" dirty="0"/>
              <a:t>In 2020, he founded the centrist movement “Poland 2050”</a:t>
            </a:r>
          </a:p>
          <a:p>
            <a:pPr lvl="1"/>
            <a:r>
              <a:rPr lang="en" altLang="ja-JP" dirty="0"/>
              <a:t>Joining the coalition government led by Donald Tusk.</a:t>
            </a:r>
          </a:p>
          <a:p>
            <a:r>
              <a:rPr lang="en" altLang="ja-JP" dirty="0"/>
              <a:t>Promoting regional development</a:t>
            </a:r>
          </a:p>
          <a:p>
            <a:r>
              <a:rPr lang="en" altLang="ja-JP" dirty="0"/>
              <a:t>Improving access to affordable housing</a:t>
            </a:r>
          </a:p>
          <a:p>
            <a:r>
              <a:rPr lang="en" altLang="ja-JP" dirty="0"/>
              <a:t>enhancing public transportation systems</a:t>
            </a:r>
          </a:p>
          <a:p>
            <a:pPr lvl="1"/>
            <a:r>
              <a:rPr lang="en" altLang="ja-JP" dirty="0"/>
              <a:t>He also calls for reducing bureaucracy, supporting Polish businesses, and strengthening the country's domestic weapons production capabilities.</a:t>
            </a:r>
          </a:p>
          <a:p>
            <a:endParaRPr kumimoji="1" lang="ja-JP" altLang="en-US"/>
          </a:p>
        </p:txBody>
      </p:sp>
      <p:pic>
        <p:nvPicPr>
          <p:cNvPr id="5" name="図 4">
            <a:extLst>
              <a:ext uri="{FF2B5EF4-FFF2-40B4-BE49-F238E27FC236}">
                <a16:creationId xmlns:a16="http://schemas.microsoft.com/office/drawing/2014/main" id="{2AC7E051-34B2-2D4B-ABA0-16E8502C929C}"/>
              </a:ext>
            </a:extLst>
          </p:cNvPr>
          <p:cNvPicPr>
            <a:picLocks noChangeAspect="1"/>
          </p:cNvPicPr>
          <p:nvPr/>
        </p:nvPicPr>
        <p:blipFill>
          <a:blip r:embed="rId2"/>
          <a:stretch>
            <a:fillRect/>
          </a:stretch>
        </p:blipFill>
        <p:spPr>
          <a:xfrm>
            <a:off x="7088310" y="2046697"/>
            <a:ext cx="4936795" cy="2764605"/>
          </a:xfrm>
          <a:prstGeom prst="rect">
            <a:avLst/>
          </a:prstGeom>
        </p:spPr>
      </p:pic>
    </p:spTree>
    <p:extLst>
      <p:ext uri="{BB962C8B-B14F-4D97-AF65-F5344CB8AC3E}">
        <p14:creationId xmlns:p14="http://schemas.microsoft.com/office/powerpoint/2010/main" val="139140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25B59-FA38-DF40-8504-902D8C231E13}"/>
              </a:ext>
            </a:extLst>
          </p:cNvPr>
          <p:cNvSpPr>
            <a:spLocks noGrp="1"/>
          </p:cNvSpPr>
          <p:nvPr>
            <p:ph type="title"/>
          </p:nvPr>
        </p:nvSpPr>
        <p:spPr/>
        <p:txBody>
          <a:bodyPr>
            <a:normAutofit/>
          </a:bodyPr>
          <a:lstStyle/>
          <a:p>
            <a:r>
              <a:rPr lang="en-US" altLang="ja-JP" dirty="0"/>
              <a:t>Non-serious Candidates</a:t>
            </a:r>
            <a:endParaRPr kumimoji="1" lang="ja-JP" altLang="en-US"/>
          </a:p>
        </p:txBody>
      </p:sp>
      <p:sp>
        <p:nvSpPr>
          <p:cNvPr id="3" name="コンテンツ プレースホルダー 2">
            <a:extLst>
              <a:ext uri="{FF2B5EF4-FFF2-40B4-BE49-F238E27FC236}">
                <a16:creationId xmlns:a16="http://schemas.microsoft.com/office/drawing/2014/main" id="{9E8772DB-BC41-7B46-8B72-928ED98F495E}"/>
              </a:ext>
            </a:extLst>
          </p:cNvPr>
          <p:cNvSpPr>
            <a:spLocks noGrp="1"/>
          </p:cNvSpPr>
          <p:nvPr>
            <p:ph idx="1"/>
          </p:nvPr>
        </p:nvSpPr>
        <p:spPr>
          <a:xfrm>
            <a:off x="838200" y="1825625"/>
            <a:ext cx="5583148" cy="4351338"/>
          </a:xfrm>
        </p:spPr>
        <p:txBody>
          <a:bodyPr>
            <a:normAutofit fontScale="77500" lnSpcReduction="20000"/>
          </a:bodyPr>
          <a:lstStyle/>
          <a:p>
            <a:r>
              <a:rPr lang="en" altLang="ja-JP" dirty="0"/>
              <a:t>Magdalena </a:t>
            </a:r>
            <a:r>
              <a:rPr lang="en" altLang="ja-JP" dirty="0" err="1"/>
              <a:t>Biejat</a:t>
            </a:r>
            <a:r>
              <a:rPr lang="en" altLang="ja-JP" dirty="0"/>
              <a:t> (43) </a:t>
            </a:r>
          </a:p>
          <a:p>
            <a:pPr lvl="1"/>
            <a:r>
              <a:rPr lang="en" altLang="ja-JP" dirty="0"/>
              <a:t>Senate deputy chairperson</a:t>
            </a:r>
          </a:p>
          <a:p>
            <a:pPr lvl="1"/>
            <a:r>
              <a:rPr lang="en" altLang="ja-JP" dirty="0"/>
              <a:t>Women's rights, minority rights, affordable housing, and access to abortion</a:t>
            </a:r>
          </a:p>
          <a:p>
            <a:r>
              <a:rPr lang="en" altLang="ja-JP" dirty="0"/>
              <a:t>Adrian </a:t>
            </a:r>
            <a:r>
              <a:rPr lang="en" altLang="ja-JP" dirty="0" err="1"/>
              <a:t>Zandberg</a:t>
            </a:r>
            <a:r>
              <a:rPr lang="en" altLang="ja-JP" dirty="0"/>
              <a:t> (45)</a:t>
            </a:r>
          </a:p>
          <a:p>
            <a:pPr lvl="1"/>
            <a:r>
              <a:rPr lang="en" altLang="ja-JP" dirty="0"/>
              <a:t>Far-left</a:t>
            </a:r>
          </a:p>
          <a:p>
            <a:pPr lvl="1"/>
            <a:r>
              <a:rPr lang="en" altLang="ja-JP" dirty="0"/>
              <a:t>Similar campaign promises with </a:t>
            </a:r>
            <a:r>
              <a:rPr lang="en" altLang="ja-JP" dirty="0" err="1"/>
              <a:t>Biejat</a:t>
            </a:r>
            <a:endParaRPr lang="en" altLang="ja-JP" dirty="0"/>
          </a:p>
          <a:p>
            <a:r>
              <a:rPr lang="en" altLang="ja-JP" dirty="0"/>
              <a:t>Joanna </a:t>
            </a:r>
            <a:r>
              <a:rPr lang="en" altLang="ja-JP" dirty="0" err="1"/>
              <a:t>Senyszyn</a:t>
            </a:r>
            <a:r>
              <a:rPr lang="en" altLang="ja-JP" dirty="0"/>
              <a:t> (76)</a:t>
            </a:r>
          </a:p>
          <a:p>
            <a:pPr lvl="1"/>
            <a:r>
              <a:rPr lang="en" altLang="ja-JP" dirty="0"/>
              <a:t>a former member of the Polish United Workers’ Party</a:t>
            </a:r>
          </a:p>
          <a:p>
            <a:r>
              <a:rPr lang="en" altLang="ja-JP" dirty="0"/>
              <a:t>Grzegorz Braun (58)</a:t>
            </a:r>
          </a:p>
          <a:p>
            <a:pPr lvl="1"/>
            <a:r>
              <a:rPr lang="en" altLang="ja-JP" dirty="0"/>
              <a:t>Far-right</a:t>
            </a:r>
          </a:p>
          <a:p>
            <a:pPr lvl="1"/>
            <a:r>
              <a:rPr lang="en" altLang="ja-JP" dirty="0"/>
              <a:t>faced international criticism in 2023 for extinguishing Hanukkah candles with a fire extinguisher in parliament.</a:t>
            </a:r>
          </a:p>
          <a:p>
            <a:pPr marL="457200" lvl="1" indent="0">
              <a:buNone/>
            </a:pPr>
            <a:endParaRPr lang="en" altLang="ja-JP" dirty="0"/>
          </a:p>
          <a:p>
            <a:endParaRPr kumimoji="1" lang="ja-JP" altLang="en-US"/>
          </a:p>
        </p:txBody>
      </p:sp>
      <p:pic>
        <p:nvPicPr>
          <p:cNvPr id="4" name="図 3">
            <a:extLst>
              <a:ext uri="{FF2B5EF4-FFF2-40B4-BE49-F238E27FC236}">
                <a16:creationId xmlns:a16="http://schemas.microsoft.com/office/drawing/2014/main" id="{4FAC285B-3ABD-0445-9AD9-5ADF916C5A36}"/>
              </a:ext>
            </a:extLst>
          </p:cNvPr>
          <p:cNvPicPr>
            <a:picLocks noChangeAspect="1"/>
          </p:cNvPicPr>
          <p:nvPr/>
        </p:nvPicPr>
        <p:blipFill>
          <a:blip r:embed="rId2"/>
          <a:stretch>
            <a:fillRect/>
          </a:stretch>
        </p:blipFill>
        <p:spPr>
          <a:xfrm>
            <a:off x="6619669" y="1690688"/>
            <a:ext cx="2845379" cy="1593412"/>
          </a:xfrm>
          <a:prstGeom prst="rect">
            <a:avLst/>
          </a:prstGeom>
        </p:spPr>
      </p:pic>
      <p:pic>
        <p:nvPicPr>
          <p:cNvPr id="5" name="図 4">
            <a:extLst>
              <a:ext uri="{FF2B5EF4-FFF2-40B4-BE49-F238E27FC236}">
                <a16:creationId xmlns:a16="http://schemas.microsoft.com/office/drawing/2014/main" id="{C815345D-0339-0C4A-A444-22497D80C62D}"/>
              </a:ext>
            </a:extLst>
          </p:cNvPr>
          <p:cNvPicPr>
            <a:picLocks noChangeAspect="1"/>
          </p:cNvPicPr>
          <p:nvPr/>
        </p:nvPicPr>
        <p:blipFill>
          <a:blip r:embed="rId3"/>
          <a:stretch>
            <a:fillRect/>
          </a:stretch>
        </p:blipFill>
        <p:spPr>
          <a:xfrm>
            <a:off x="9641402" y="1690688"/>
            <a:ext cx="2394472" cy="1593412"/>
          </a:xfrm>
          <a:prstGeom prst="rect">
            <a:avLst/>
          </a:prstGeom>
        </p:spPr>
      </p:pic>
      <p:pic>
        <p:nvPicPr>
          <p:cNvPr id="6" name="図 5">
            <a:extLst>
              <a:ext uri="{FF2B5EF4-FFF2-40B4-BE49-F238E27FC236}">
                <a16:creationId xmlns:a16="http://schemas.microsoft.com/office/drawing/2014/main" id="{1D296D51-DAC7-F846-8ABB-9ADE2B550DF4}"/>
              </a:ext>
            </a:extLst>
          </p:cNvPr>
          <p:cNvPicPr>
            <a:picLocks noChangeAspect="1"/>
          </p:cNvPicPr>
          <p:nvPr/>
        </p:nvPicPr>
        <p:blipFill>
          <a:blip r:embed="rId4"/>
          <a:stretch>
            <a:fillRect/>
          </a:stretch>
        </p:blipFill>
        <p:spPr>
          <a:xfrm>
            <a:off x="7044708" y="3725880"/>
            <a:ext cx="2420340" cy="1610626"/>
          </a:xfrm>
          <a:prstGeom prst="rect">
            <a:avLst/>
          </a:prstGeom>
        </p:spPr>
      </p:pic>
      <p:pic>
        <p:nvPicPr>
          <p:cNvPr id="7" name="図 6">
            <a:extLst>
              <a:ext uri="{FF2B5EF4-FFF2-40B4-BE49-F238E27FC236}">
                <a16:creationId xmlns:a16="http://schemas.microsoft.com/office/drawing/2014/main" id="{ACC39DFB-2A29-BE44-9CD2-69A2FBAC0950}"/>
              </a:ext>
            </a:extLst>
          </p:cNvPr>
          <p:cNvPicPr>
            <a:picLocks noChangeAspect="1"/>
          </p:cNvPicPr>
          <p:nvPr/>
        </p:nvPicPr>
        <p:blipFill>
          <a:blip r:embed="rId5"/>
          <a:stretch>
            <a:fillRect/>
          </a:stretch>
        </p:blipFill>
        <p:spPr>
          <a:xfrm>
            <a:off x="9664291" y="3743093"/>
            <a:ext cx="2394473" cy="1593413"/>
          </a:xfrm>
          <a:prstGeom prst="rect">
            <a:avLst/>
          </a:prstGeom>
        </p:spPr>
      </p:pic>
    </p:spTree>
    <p:extLst>
      <p:ext uri="{BB962C8B-B14F-4D97-AF65-F5344CB8AC3E}">
        <p14:creationId xmlns:p14="http://schemas.microsoft.com/office/powerpoint/2010/main" val="13041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D934D-7F02-9B45-83FB-21275AF6675D}"/>
              </a:ext>
            </a:extLst>
          </p:cNvPr>
          <p:cNvSpPr>
            <a:spLocks noGrp="1"/>
          </p:cNvSpPr>
          <p:nvPr>
            <p:ph type="title"/>
          </p:nvPr>
        </p:nvSpPr>
        <p:spPr/>
        <p:txBody>
          <a:bodyPr/>
          <a:lstStyle/>
          <a:p>
            <a:r>
              <a:rPr lang="en" altLang="ja-JP" dirty="0"/>
              <a:t>Chronology until the First Vote (1)</a:t>
            </a:r>
            <a:endParaRPr kumimoji="1" lang="ja-JP" altLang="en-US"/>
          </a:p>
        </p:txBody>
      </p:sp>
      <p:sp>
        <p:nvSpPr>
          <p:cNvPr id="3" name="コンテンツ プレースホルダー 2">
            <a:extLst>
              <a:ext uri="{FF2B5EF4-FFF2-40B4-BE49-F238E27FC236}">
                <a16:creationId xmlns:a16="http://schemas.microsoft.com/office/drawing/2014/main" id="{090B4DBF-B7D0-6C4E-B8F0-41ABAD0C9379}"/>
              </a:ext>
            </a:extLst>
          </p:cNvPr>
          <p:cNvSpPr>
            <a:spLocks noGrp="1"/>
          </p:cNvSpPr>
          <p:nvPr>
            <p:ph idx="1"/>
          </p:nvPr>
        </p:nvSpPr>
        <p:spPr>
          <a:xfrm>
            <a:off x="838199" y="1825625"/>
            <a:ext cx="4149047" cy="4351338"/>
          </a:xfrm>
        </p:spPr>
        <p:txBody>
          <a:bodyPr/>
          <a:lstStyle/>
          <a:p>
            <a:r>
              <a:rPr lang="en" altLang="ja-JP" dirty="0"/>
              <a:t>Karol Nawrocki</a:t>
            </a:r>
          </a:p>
          <a:p>
            <a:pPr lvl="1"/>
            <a:r>
              <a:rPr lang="en" altLang="ja-JP" dirty="0"/>
              <a:t>An unknown political outsider</a:t>
            </a:r>
          </a:p>
          <a:p>
            <a:pPr lvl="1"/>
            <a:r>
              <a:rPr lang="en" altLang="ja-JP" dirty="0"/>
              <a:t>Gains momentum due to </a:t>
            </a:r>
            <a:r>
              <a:rPr lang="en-US" altLang="ja-JP" dirty="0"/>
              <a:t>controversial remarks</a:t>
            </a:r>
            <a:r>
              <a:rPr lang="en" altLang="ja-JP" dirty="0"/>
              <a:t> by far-right candidate </a:t>
            </a:r>
            <a:r>
              <a:rPr lang="en" altLang="ja-JP" dirty="0" err="1"/>
              <a:t>Mentzen</a:t>
            </a:r>
            <a:endParaRPr lang="en" altLang="ja-JP" dirty="0"/>
          </a:p>
          <a:p>
            <a:endParaRPr kumimoji="1" lang="ja-JP" altLang="en-US"/>
          </a:p>
        </p:txBody>
      </p:sp>
      <p:pic>
        <p:nvPicPr>
          <p:cNvPr id="4" name="図 3" descr="https://notesfrompoland.com/wp-content/uploads/2025/04/Screenshot-2025-04-27-152504.png">
            <a:extLst>
              <a:ext uri="{FF2B5EF4-FFF2-40B4-BE49-F238E27FC236}">
                <a16:creationId xmlns:a16="http://schemas.microsoft.com/office/drawing/2014/main" id="{81E7CC90-0E14-DC48-8DE0-EECDD084FC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246" y="1361914"/>
            <a:ext cx="7064340" cy="4627919"/>
          </a:xfrm>
          <a:prstGeom prst="rect">
            <a:avLst/>
          </a:prstGeom>
          <a:noFill/>
          <a:ln>
            <a:noFill/>
          </a:ln>
        </p:spPr>
      </p:pic>
    </p:spTree>
    <p:extLst>
      <p:ext uri="{BB962C8B-B14F-4D97-AF65-F5344CB8AC3E}">
        <p14:creationId xmlns:p14="http://schemas.microsoft.com/office/powerpoint/2010/main" val="284269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D934D-7F02-9B45-83FB-21275AF6675D}"/>
              </a:ext>
            </a:extLst>
          </p:cNvPr>
          <p:cNvSpPr>
            <a:spLocks noGrp="1"/>
          </p:cNvSpPr>
          <p:nvPr>
            <p:ph type="title"/>
          </p:nvPr>
        </p:nvSpPr>
        <p:spPr/>
        <p:txBody>
          <a:bodyPr/>
          <a:lstStyle/>
          <a:p>
            <a:r>
              <a:rPr lang="en" altLang="ja-JP" dirty="0"/>
              <a:t>Chronology until the First Vote (2)</a:t>
            </a:r>
            <a:endParaRPr kumimoji="1" lang="ja-JP" altLang="en-US"/>
          </a:p>
        </p:txBody>
      </p:sp>
      <p:sp>
        <p:nvSpPr>
          <p:cNvPr id="3" name="コンテンツ プレースホルダー 2">
            <a:extLst>
              <a:ext uri="{FF2B5EF4-FFF2-40B4-BE49-F238E27FC236}">
                <a16:creationId xmlns:a16="http://schemas.microsoft.com/office/drawing/2014/main" id="{090B4DBF-B7D0-6C4E-B8F0-41ABAD0C9379}"/>
              </a:ext>
            </a:extLst>
          </p:cNvPr>
          <p:cNvSpPr>
            <a:spLocks noGrp="1"/>
          </p:cNvSpPr>
          <p:nvPr>
            <p:ph idx="1"/>
          </p:nvPr>
        </p:nvSpPr>
        <p:spPr>
          <a:xfrm>
            <a:off x="838199" y="1825625"/>
            <a:ext cx="4799452" cy="4351338"/>
          </a:xfrm>
        </p:spPr>
        <p:txBody>
          <a:bodyPr>
            <a:normAutofit fontScale="62500" lnSpcReduction="20000"/>
          </a:bodyPr>
          <a:lstStyle/>
          <a:p>
            <a:r>
              <a:rPr lang="en" altLang="ja-JP" dirty="0"/>
              <a:t>May 1, 2025: U.S. President Donald Trump invites Nawrocki to the White House</a:t>
            </a:r>
          </a:p>
          <a:p>
            <a:r>
              <a:rPr lang="en" altLang="ja-JP" dirty="0"/>
              <a:t>Donald Trump</a:t>
            </a:r>
          </a:p>
          <a:p>
            <a:pPr lvl="1"/>
            <a:r>
              <a:rPr lang="en" altLang="ja-JP" dirty="0"/>
              <a:t>“You will win the Polish presidential election.”</a:t>
            </a:r>
          </a:p>
          <a:p>
            <a:r>
              <a:rPr lang="en" altLang="ja-JP" dirty="0" err="1"/>
              <a:t>Elżbieta</a:t>
            </a:r>
            <a:r>
              <a:rPr lang="en" altLang="ja-JP" dirty="0"/>
              <a:t> </a:t>
            </a:r>
            <a:r>
              <a:rPr lang="en" altLang="ja-JP" dirty="0" err="1"/>
              <a:t>Witek</a:t>
            </a:r>
            <a:endParaRPr lang="en" altLang="ja-JP" dirty="0"/>
          </a:p>
          <a:p>
            <a:pPr lvl="1"/>
            <a:r>
              <a:rPr lang="en" altLang="ja-JP" dirty="0"/>
              <a:t> </a:t>
            </a:r>
            <a:r>
              <a:rPr lang="en" altLang="ja-JP" dirty="0" err="1"/>
              <a:t>PiS</a:t>
            </a:r>
            <a:endParaRPr lang="en" altLang="ja-JP" dirty="0"/>
          </a:p>
          <a:p>
            <a:pPr lvl="1"/>
            <a:r>
              <a:rPr lang="en" altLang="ja-JP" dirty="0"/>
              <a:t>“Karol Nawrocki is the only candidate who can guarantee Poland's security and maintain a strong alliance, especially during difficult times with the United States.”</a:t>
            </a:r>
          </a:p>
          <a:p>
            <a:r>
              <a:rPr lang="en" altLang="ja-JP" dirty="0"/>
              <a:t>Roman </a:t>
            </a:r>
            <a:r>
              <a:rPr lang="en" altLang="ja-JP" dirty="0" err="1"/>
              <a:t>Giertych</a:t>
            </a:r>
            <a:r>
              <a:rPr lang="en" altLang="ja-JP" dirty="0"/>
              <a:t> </a:t>
            </a:r>
          </a:p>
          <a:p>
            <a:pPr lvl="1"/>
            <a:r>
              <a:rPr lang="en" altLang="ja-JP" dirty="0"/>
              <a:t>Chairperson of the Lower House</a:t>
            </a:r>
          </a:p>
          <a:p>
            <a:pPr lvl="1"/>
            <a:r>
              <a:rPr lang="en" altLang="ja-JP" dirty="0"/>
              <a:t>“The fact that the Trump camp, which is close to Putin, attempted to influence the Polish presidential election demonstrates a colonial attitude toward Poland.”</a:t>
            </a:r>
          </a:p>
          <a:p>
            <a:endParaRPr kumimoji="1" lang="ja-JP" altLang="en-US"/>
          </a:p>
        </p:txBody>
      </p:sp>
      <p:pic>
        <p:nvPicPr>
          <p:cNvPr id="5" name="図 4" descr="https://notesfrompoland.com/wp-content/uploads/2025/05/Gp5yUyBWYAALxnP_40-1080x675.jpeg">
            <a:extLst>
              <a:ext uri="{FF2B5EF4-FFF2-40B4-BE49-F238E27FC236}">
                <a16:creationId xmlns:a16="http://schemas.microsoft.com/office/drawing/2014/main" id="{45021C58-7866-7E42-901B-8A6BCA6D38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37651" y="1825625"/>
            <a:ext cx="6328317" cy="4092290"/>
          </a:xfrm>
          <a:prstGeom prst="rect">
            <a:avLst/>
          </a:prstGeom>
          <a:noFill/>
          <a:ln>
            <a:noFill/>
          </a:ln>
        </p:spPr>
      </p:pic>
    </p:spTree>
    <p:extLst>
      <p:ext uri="{BB962C8B-B14F-4D97-AF65-F5344CB8AC3E}">
        <p14:creationId xmlns:p14="http://schemas.microsoft.com/office/powerpoint/2010/main" val="116836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D934D-7F02-9B45-83FB-21275AF6675D}"/>
              </a:ext>
            </a:extLst>
          </p:cNvPr>
          <p:cNvSpPr>
            <a:spLocks noGrp="1"/>
          </p:cNvSpPr>
          <p:nvPr>
            <p:ph type="title"/>
          </p:nvPr>
        </p:nvSpPr>
        <p:spPr/>
        <p:txBody>
          <a:bodyPr/>
          <a:lstStyle/>
          <a:p>
            <a:r>
              <a:rPr lang="en" altLang="ja-JP" dirty="0"/>
              <a:t>Chronology until the First Vote (3)</a:t>
            </a:r>
            <a:endParaRPr kumimoji="1" lang="ja-JP" altLang="en-US"/>
          </a:p>
        </p:txBody>
      </p:sp>
      <p:sp>
        <p:nvSpPr>
          <p:cNvPr id="3" name="コンテンツ プレースホルダー 2">
            <a:extLst>
              <a:ext uri="{FF2B5EF4-FFF2-40B4-BE49-F238E27FC236}">
                <a16:creationId xmlns:a16="http://schemas.microsoft.com/office/drawing/2014/main" id="{090B4DBF-B7D0-6C4E-B8F0-41ABAD0C9379}"/>
              </a:ext>
            </a:extLst>
          </p:cNvPr>
          <p:cNvSpPr>
            <a:spLocks noGrp="1"/>
          </p:cNvSpPr>
          <p:nvPr>
            <p:ph idx="1"/>
          </p:nvPr>
        </p:nvSpPr>
        <p:spPr>
          <a:xfrm>
            <a:off x="838198" y="1825625"/>
            <a:ext cx="10689405" cy="4351338"/>
          </a:xfrm>
        </p:spPr>
        <p:txBody>
          <a:bodyPr>
            <a:normAutofit fontScale="92500" lnSpcReduction="20000"/>
          </a:bodyPr>
          <a:lstStyle/>
          <a:p>
            <a:r>
              <a:rPr lang="en" altLang="ja-JP" dirty="0"/>
              <a:t>May 1, 2025: U.S. President Donald Trump invites Nawrocki to the White House</a:t>
            </a:r>
          </a:p>
          <a:p>
            <a:r>
              <a:rPr lang="en" altLang="ja-JP" dirty="0"/>
              <a:t>Donald Trump</a:t>
            </a:r>
          </a:p>
          <a:p>
            <a:pPr lvl="1"/>
            <a:r>
              <a:rPr lang="en" altLang="ja-JP" dirty="0"/>
              <a:t>“You will win the Polish presidential election.”</a:t>
            </a:r>
          </a:p>
          <a:p>
            <a:r>
              <a:rPr lang="en" altLang="ja-JP" dirty="0" err="1"/>
              <a:t>Elżbieta</a:t>
            </a:r>
            <a:r>
              <a:rPr lang="en" altLang="ja-JP" dirty="0"/>
              <a:t> </a:t>
            </a:r>
            <a:r>
              <a:rPr lang="en" altLang="ja-JP" dirty="0" err="1"/>
              <a:t>Witek</a:t>
            </a:r>
            <a:endParaRPr lang="en" altLang="ja-JP" dirty="0"/>
          </a:p>
          <a:p>
            <a:pPr lvl="1"/>
            <a:r>
              <a:rPr lang="en" altLang="ja-JP" dirty="0"/>
              <a:t> </a:t>
            </a:r>
            <a:r>
              <a:rPr lang="en" altLang="ja-JP" dirty="0" err="1"/>
              <a:t>PiS</a:t>
            </a:r>
            <a:endParaRPr lang="en" altLang="ja-JP" dirty="0"/>
          </a:p>
          <a:p>
            <a:pPr lvl="1"/>
            <a:r>
              <a:rPr lang="en" altLang="ja-JP" dirty="0"/>
              <a:t>“Karol Nawrocki is the only candidate who can guarantee Poland's security and maintain a strong alliance, especially during difficult times with the United States.”</a:t>
            </a:r>
          </a:p>
          <a:p>
            <a:r>
              <a:rPr lang="en" altLang="ja-JP" dirty="0"/>
              <a:t>Roman </a:t>
            </a:r>
            <a:r>
              <a:rPr lang="en" altLang="ja-JP" dirty="0" err="1"/>
              <a:t>Giertych</a:t>
            </a:r>
            <a:r>
              <a:rPr lang="en" altLang="ja-JP" dirty="0"/>
              <a:t> </a:t>
            </a:r>
          </a:p>
          <a:p>
            <a:pPr lvl="1"/>
            <a:r>
              <a:rPr lang="en" altLang="ja-JP" dirty="0"/>
              <a:t>Chairperson of the Lower House</a:t>
            </a:r>
          </a:p>
          <a:p>
            <a:pPr lvl="1"/>
            <a:r>
              <a:rPr lang="en" altLang="ja-JP" dirty="0"/>
              <a:t>“The fact that the Trump camp, which is close to Putin, attempted to influence the Polish presidential election demonstrates a colonial attitude toward Poland.”</a:t>
            </a:r>
          </a:p>
          <a:p>
            <a:endParaRPr kumimoji="1" lang="ja-JP" altLang="en-US"/>
          </a:p>
        </p:txBody>
      </p:sp>
    </p:spTree>
    <p:extLst>
      <p:ext uri="{BB962C8B-B14F-4D97-AF65-F5344CB8AC3E}">
        <p14:creationId xmlns:p14="http://schemas.microsoft.com/office/powerpoint/2010/main" val="373102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D934D-7F02-9B45-83FB-21275AF6675D}"/>
              </a:ext>
            </a:extLst>
          </p:cNvPr>
          <p:cNvSpPr>
            <a:spLocks noGrp="1"/>
          </p:cNvSpPr>
          <p:nvPr>
            <p:ph type="title"/>
          </p:nvPr>
        </p:nvSpPr>
        <p:spPr/>
        <p:txBody>
          <a:bodyPr/>
          <a:lstStyle/>
          <a:p>
            <a:r>
              <a:rPr lang="en" altLang="ja-JP" dirty="0"/>
              <a:t>Chronology until the First Vote (4)</a:t>
            </a:r>
            <a:endParaRPr kumimoji="1" lang="ja-JP" altLang="en-US"/>
          </a:p>
        </p:txBody>
      </p:sp>
      <p:sp>
        <p:nvSpPr>
          <p:cNvPr id="4" name="Rectangle 2">
            <a:extLst>
              <a:ext uri="{FF2B5EF4-FFF2-40B4-BE49-F238E27FC236}">
                <a16:creationId xmlns:a16="http://schemas.microsoft.com/office/drawing/2014/main" id="{EEC30F42-3042-1B4E-9FB4-C71C3CBDBA6B}"/>
              </a:ext>
            </a:extLst>
          </p:cNvPr>
          <p:cNvSpPr>
            <a:spLocks noChangeArrowheads="1"/>
          </p:cNvSpPr>
          <p:nvPr/>
        </p:nvSpPr>
        <p:spPr bwMode="auto">
          <a:xfrm>
            <a:off x="5141520" y="1451224"/>
            <a:ext cx="157672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2049" name="図 24" descr="https://notesfrompoland.com/wp-content/uploads/2025/05/WhatsApp-Image-2025-05-02-at-14.49.36_f1ea2b2e.jpg">
            <a:extLst>
              <a:ext uri="{FF2B5EF4-FFF2-40B4-BE49-F238E27FC236}">
                <a16:creationId xmlns:a16="http://schemas.microsoft.com/office/drawing/2014/main" id="{DDACEFD7-D214-E444-8EE5-38AEA172A25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4684" y="2154747"/>
            <a:ext cx="6227316" cy="34937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2034CD09-C2CB-2947-9A36-7837D88FF00B}"/>
              </a:ext>
            </a:extLst>
          </p:cNvPr>
          <p:cNvSpPr>
            <a:spLocks noChangeArrowheads="1"/>
          </p:cNvSpPr>
          <p:nvPr/>
        </p:nvSpPr>
        <p:spPr bwMode="auto">
          <a:xfrm flipV="1">
            <a:off x="284759" y="3457573"/>
            <a:ext cx="162831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2051" name="図 25" descr="https://notesfrompoland.com/wp-content/uploads/2025/05/WhatsApp-Image-2025-05-02-at-14.54.23_6cbfe66d.jpg">
            <a:extLst>
              <a:ext uri="{FF2B5EF4-FFF2-40B4-BE49-F238E27FC236}">
                <a16:creationId xmlns:a16="http://schemas.microsoft.com/office/drawing/2014/main" id="{64F3BBE2-DF06-1A43-B3EA-77ABD6F32DE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2567" y="2154747"/>
            <a:ext cx="6103246" cy="342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0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931FC-34F1-064B-9BA9-94331FC92F47}"/>
              </a:ext>
            </a:extLst>
          </p:cNvPr>
          <p:cNvSpPr>
            <a:spLocks noGrp="1"/>
          </p:cNvSpPr>
          <p:nvPr>
            <p:ph type="title"/>
          </p:nvPr>
        </p:nvSpPr>
        <p:spPr/>
        <p:txBody>
          <a:bodyPr/>
          <a:lstStyle/>
          <a:p>
            <a:r>
              <a:rPr lang="en" altLang="ja-JP" dirty="0"/>
              <a:t>Chronology until the First Vote (5)</a:t>
            </a:r>
            <a:endParaRPr kumimoji="1" lang="ja-JP" altLang="en-US"/>
          </a:p>
        </p:txBody>
      </p:sp>
      <p:sp>
        <p:nvSpPr>
          <p:cNvPr id="3" name="コンテンツ プレースホルダー 2">
            <a:extLst>
              <a:ext uri="{FF2B5EF4-FFF2-40B4-BE49-F238E27FC236}">
                <a16:creationId xmlns:a16="http://schemas.microsoft.com/office/drawing/2014/main" id="{DE4B1A44-61C9-AE49-976A-2C6D293B103C}"/>
              </a:ext>
            </a:extLst>
          </p:cNvPr>
          <p:cNvSpPr>
            <a:spLocks noGrp="1"/>
          </p:cNvSpPr>
          <p:nvPr>
            <p:ph idx="1"/>
          </p:nvPr>
        </p:nvSpPr>
        <p:spPr/>
        <p:txBody>
          <a:bodyPr>
            <a:normAutofit fontScale="55000" lnSpcReduction="20000"/>
          </a:bodyPr>
          <a:lstStyle/>
          <a:p>
            <a:r>
              <a:rPr lang="en-US" altLang="ja-JP" dirty="0"/>
              <a:t>Political Maneuvering</a:t>
            </a:r>
          </a:p>
          <a:p>
            <a:pPr marL="0" indent="0">
              <a:buNone/>
            </a:pPr>
            <a:endParaRPr lang="en" altLang="ja-JP" dirty="0"/>
          </a:p>
          <a:p>
            <a:r>
              <a:rPr lang="en" altLang="ja-JP" dirty="0"/>
              <a:t>May 2: Nawrocki in real estate scandal</a:t>
            </a:r>
          </a:p>
          <a:p>
            <a:pPr lvl="1"/>
            <a:r>
              <a:rPr lang="en" altLang="ja-JP" dirty="0"/>
              <a:t>Accused of offering funds to elderly residents in Gdansk in exchange for caregiving, enabling them to purchase public housing at discounted rates. After obtaining ownership, he allegedly failed to provide the promised care.</a:t>
            </a:r>
          </a:p>
          <a:p>
            <a:r>
              <a:rPr lang="en" altLang="ja-JP" dirty="0"/>
              <a:t>May 6: European Parliament </a:t>
            </a:r>
          </a:p>
          <a:p>
            <a:pPr lvl="1"/>
            <a:r>
              <a:rPr lang="en" altLang="ja-JP" dirty="0"/>
              <a:t>strips Grzegorz Braun of parliamentary immunity</a:t>
            </a:r>
          </a:p>
          <a:p>
            <a:pPr lvl="1"/>
            <a:r>
              <a:rPr lang="en" altLang="ja-JP" dirty="0"/>
              <a:t>This paves the way for potential charges related to seven cases from 2023.</a:t>
            </a:r>
          </a:p>
          <a:p>
            <a:r>
              <a:rPr lang="en" altLang="ja-JP" dirty="0"/>
              <a:t>May 6: Krzysztof </a:t>
            </a:r>
            <a:r>
              <a:rPr lang="en" altLang="ja-JP" dirty="0" err="1"/>
              <a:t>Gawkowski</a:t>
            </a:r>
            <a:r>
              <a:rPr lang="en" altLang="ja-JP" dirty="0"/>
              <a:t>, Digital Minister</a:t>
            </a:r>
          </a:p>
          <a:p>
            <a:pPr lvl="1"/>
            <a:r>
              <a:rPr lang="en" altLang="ja-JP" dirty="0"/>
              <a:t>warns of unprecedented Russian interference in Poland's presidential election.</a:t>
            </a:r>
          </a:p>
          <a:p>
            <a:r>
              <a:rPr lang="en" altLang="ja-JP" dirty="0"/>
              <a:t>May 6: President </a:t>
            </a:r>
            <a:r>
              <a:rPr lang="en" altLang="ja-JP" dirty="0" err="1"/>
              <a:t>Duda</a:t>
            </a:r>
            <a:endParaRPr lang="en" altLang="ja-JP" dirty="0"/>
          </a:p>
          <a:p>
            <a:pPr lvl="1"/>
            <a:r>
              <a:rPr lang="en" altLang="ja-JP" dirty="0"/>
              <a:t>refuses to sign a bill reducing health insurance premiums for business owners.</a:t>
            </a:r>
          </a:p>
          <a:p>
            <a:r>
              <a:rPr lang="en" altLang="ja-JP" dirty="0"/>
              <a:t>May 7: Constitutional Tribunal</a:t>
            </a:r>
          </a:p>
          <a:p>
            <a:pPr lvl="1"/>
            <a:r>
              <a:rPr lang="en" altLang="ja-JP" dirty="0"/>
              <a:t>rejects the 2025 budget.</a:t>
            </a:r>
          </a:p>
          <a:p>
            <a:r>
              <a:rPr lang="en" altLang="ja-JP" dirty="0"/>
              <a:t>May 7: Remains of 42 Polish victims believed to be from the </a:t>
            </a:r>
            <a:r>
              <a:rPr lang="en" altLang="ja-JP" dirty="0" err="1"/>
              <a:t>Volhynia</a:t>
            </a:r>
            <a:r>
              <a:rPr lang="en" altLang="ja-JP" dirty="0"/>
              <a:t> massacres</a:t>
            </a:r>
          </a:p>
          <a:p>
            <a:pPr lvl="1"/>
            <a:r>
              <a:rPr lang="en" altLang="ja-JP" dirty="0"/>
              <a:t> discovered in the Ukrainian village of </a:t>
            </a:r>
            <a:r>
              <a:rPr lang="en" altLang="ja-JP" dirty="0" err="1"/>
              <a:t>Puzhnyky</a:t>
            </a:r>
            <a:endParaRPr lang="en" altLang="ja-JP" dirty="0"/>
          </a:p>
          <a:p>
            <a:r>
              <a:rPr lang="en" altLang="ja-JP" dirty="0"/>
              <a:t>May 9: Government</a:t>
            </a:r>
          </a:p>
          <a:p>
            <a:pPr lvl="1"/>
            <a:r>
              <a:rPr lang="en" altLang="ja-JP" dirty="0"/>
              <a:t>launches free preventive healthcare program for those aged 20 and older</a:t>
            </a:r>
          </a:p>
          <a:p>
            <a:pPr marL="0" indent="0">
              <a:buNone/>
            </a:pPr>
            <a:endParaRPr lang="en" altLang="ja-JP" dirty="0"/>
          </a:p>
        </p:txBody>
      </p:sp>
    </p:spTree>
    <p:extLst>
      <p:ext uri="{BB962C8B-B14F-4D97-AF65-F5344CB8AC3E}">
        <p14:creationId xmlns:p14="http://schemas.microsoft.com/office/powerpoint/2010/main" val="42100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931FC-34F1-064B-9BA9-94331FC92F47}"/>
              </a:ext>
            </a:extLst>
          </p:cNvPr>
          <p:cNvSpPr>
            <a:spLocks noGrp="1"/>
          </p:cNvSpPr>
          <p:nvPr>
            <p:ph type="title"/>
          </p:nvPr>
        </p:nvSpPr>
        <p:spPr/>
        <p:txBody>
          <a:bodyPr/>
          <a:lstStyle/>
          <a:p>
            <a:r>
              <a:rPr lang="en" altLang="ja-JP" dirty="0"/>
              <a:t>Chronology until the First Vote (6)</a:t>
            </a:r>
            <a:endParaRPr kumimoji="1" lang="ja-JP" altLang="en-US"/>
          </a:p>
        </p:txBody>
      </p:sp>
      <p:sp>
        <p:nvSpPr>
          <p:cNvPr id="3" name="コンテンツ プレースホルダー 2">
            <a:extLst>
              <a:ext uri="{FF2B5EF4-FFF2-40B4-BE49-F238E27FC236}">
                <a16:creationId xmlns:a16="http://schemas.microsoft.com/office/drawing/2014/main" id="{DE4B1A44-61C9-AE49-976A-2C6D293B103C}"/>
              </a:ext>
            </a:extLst>
          </p:cNvPr>
          <p:cNvSpPr>
            <a:spLocks noGrp="1"/>
          </p:cNvSpPr>
          <p:nvPr>
            <p:ph idx="1"/>
          </p:nvPr>
        </p:nvSpPr>
        <p:spPr/>
        <p:txBody>
          <a:bodyPr>
            <a:normAutofit/>
          </a:bodyPr>
          <a:lstStyle/>
          <a:p>
            <a:pPr marL="0" indent="0">
              <a:buNone/>
            </a:pPr>
            <a:r>
              <a:rPr lang="en" altLang="ja-JP" sz="1600" dirty="0"/>
              <a:t>May 11, 2025: </a:t>
            </a:r>
          </a:p>
          <a:p>
            <a:pPr marL="0" indent="0">
              <a:buNone/>
            </a:pPr>
            <a:r>
              <a:rPr lang="en" altLang="ja-JP" sz="1600" dirty="0"/>
              <a:t>Government says that the </a:t>
            </a:r>
            <a:r>
              <a:rPr lang="en" altLang="ja-JP" sz="1600" dirty="0" err="1"/>
              <a:t>Marywilska</a:t>
            </a:r>
            <a:r>
              <a:rPr lang="en" altLang="ja-JP" sz="1600" dirty="0"/>
              <a:t> 44 shopping center fire on May 12, 2024 was ordered by Russia.</a:t>
            </a:r>
          </a:p>
          <a:p>
            <a:pPr marL="0" indent="0">
              <a:buNone/>
            </a:pPr>
            <a:endParaRPr lang="en" altLang="ja-JP" dirty="0"/>
          </a:p>
        </p:txBody>
      </p:sp>
      <p:sp>
        <p:nvSpPr>
          <p:cNvPr id="4" name="Rectangle 2">
            <a:extLst>
              <a:ext uri="{FF2B5EF4-FFF2-40B4-BE49-F238E27FC236}">
                <a16:creationId xmlns:a16="http://schemas.microsoft.com/office/drawing/2014/main" id="{1304DEE4-54E8-4B4E-B455-CC144584843E}"/>
              </a:ext>
            </a:extLst>
          </p:cNvPr>
          <p:cNvSpPr>
            <a:spLocks noChangeArrowheads="1"/>
          </p:cNvSpPr>
          <p:nvPr/>
        </p:nvSpPr>
        <p:spPr bwMode="auto">
          <a:xfrm>
            <a:off x="636997" y="2722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3" name="図 22" descr="https://notesfrompoland.com/wp-content/uploads/2025/03/BOR20240512_003-1-1080x675.jpg">
            <a:extLst>
              <a:ext uri="{FF2B5EF4-FFF2-40B4-BE49-F238E27FC236}">
                <a16:creationId xmlns:a16="http://schemas.microsoft.com/office/drawing/2014/main" id="{9D1D3B4A-E082-D54F-9ABD-3C8E19C8E1C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6997" y="2722651"/>
            <a:ext cx="5384800" cy="3365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222BB3-0498-B445-B198-4A011072A237}"/>
              </a:ext>
            </a:extLst>
          </p:cNvPr>
          <p:cNvSpPr>
            <a:spLocks noChangeArrowheads="1"/>
          </p:cNvSpPr>
          <p:nvPr/>
        </p:nvSpPr>
        <p:spPr bwMode="auto">
          <a:xfrm>
            <a:off x="6318607" y="27226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5" name="図 5" descr="https://notesfrompoland.com/wp-content/uploads/2025/05/a70d98b7-dec3-41c7-bc30-1d9e064efb7b_34-1080x675.jpeg">
            <a:extLst>
              <a:ext uri="{FF2B5EF4-FFF2-40B4-BE49-F238E27FC236}">
                <a16:creationId xmlns:a16="http://schemas.microsoft.com/office/drawing/2014/main" id="{1B1E38E2-BE86-454A-A506-40DCC81167A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318607" y="2722652"/>
            <a:ext cx="53848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4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931FC-34F1-064B-9BA9-94331FC92F47}"/>
              </a:ext>
            </a:extLst>
          </p:cNvPr>
          <p:cNvSpPr>
            <a:spLocks noGrp="1"/>
          </p:cNvSpPr>
          <p:nvPr>
            <p:ph type="title"/>
          </p:nvPr>
        </p:nvSpPr>
        <p:spPr/>
        <p:txBody>
          <a:bodyPr/>
          <a:lstStyle/>
          <a:p>
            <a:r>
              <a:rPr lang="en" altLang="ja-JP" dirty="0"/>
              <a:t>Chronology until the First Vote (7)</a:t>
            </a:r>
            <a:endParaRPr kumimoji="1" lang="ja-JP" altLang="en-US"/>
          </a:p>
        </p:txBody>
      </p:sp>
      <p:sp>
        <p:nvSpPr>
          <p:cNvPr id="3" name="コンテンツ プレースホルダー 2">
            <a:extLst>
              <a:ext uri="{FF2B5EF4-FFF2-40B4-BE49-F238E27FC236}">
                <a16:creationId xmlns:a16="http://schemas.microsoft.com/office/drawing/2014/main" id="{DE4B1A44-61C9-AE49-976A-2C6D293B103C}"/>
              </a:ext>
            </a:extLst>
          </p:cNvPr>
          <p:cNvSpPr>
            <a:spLocks noGrp="1"/>
          </p:cNvSpPr>
          <p:nvPr>
            <p:ph idx="1"/>
          </p:nvPr>
        </p:nvSpPr>
        <p:spPr>
          <a:xfrm>
            <a:off x="838200" y="1602778"/>
            <a:ext cx="10515600" cy="4890096"/>
          </a:xfrm>
        </p:spPr>
        <p:txBody>
          <a:bodyPr>
            <a:normAutofit fontScale="92500" lnSpcReduction="20000"/>
          </a:bodyPr>
          <a:lstStyle/>
          <a:p>
            <a:r>
              <a:rPr lang="en" altLang="ja-JP" sz="2000" dirty="0"/>
              <a:t>2025.5.13: Romanian presidential candidate George </a:t>
            </a:r>
            <a:r>
              <a:rPr lang="en" altLang="ja-JP" sz="2000" dirty="0" err="1"/>
              <a:t>Simion</a:t>
            </a:r>
            <a:r>
              <a:rPr lang="en" altLang="ja-JP" sz="2000" dirty="0"/>
              <a:t> allies with Nawrocki. </a:t>
            </a:r>
          </a:p>
          <a:p>
            <a:pPr lvl="1"/>
            <a:r>
              <a:rPr lang="en" altLang="ja-JP" sz="1600" dirty="0"/>
              <a:t>Tusk criticizes the alliance between pro-Russian </a:t>
            </a:r>
            <a:r>
              <a:rPr lang="en" altLang="ja-JP" sz="1600" dirty="0" err="1"/>
              <a:t>Simion</a:t>
            </a:r>
            <a:r>
              <a:rPr lang="en" altLang="ja-JP" sz="1600" dirty="0"/>
              <a:t> and Nawrocki.</a:t>
            </a:r>
          </a:p>
          <a:p>
            <a:r>
              <a:rPr lang="en" altLang="ja-JP" sz="2000" dirty="0"/>
              <a:t>2025.5.14: NASK (National Agency for Cyber Threat Monitoring) </a:t>
            </a:r>
          </a:p>
          <a:p>
            <a:pPr lvl="1"/>
            <a:r>
              <a:rPr lang="en" altLang="ja-JP" sz="1600" dirty="0"/>
              <a:t>warns of Facebook ads funded by foreign sources. </a:t>
            </a:r>
          </a:p>
          <a:p>
            <a:pPr lvl="1"/>
            <a:r>
              <a:rPr lang="en" altLang="ja-JP" sz="1600" dirty="0"/>
              <a:t>ABW (Internal Security Agency) investigates the organizations and funding behind them.</a:t>
            </a:r>
          </a:p>
          <a:p>
            <a:pPr lvl="1"/>
            <a:r>
              <a:rPr lang="en" altLang="ja-JP" sz="1600" dirty="0"/>
              <a:t>Possibility of ties to Rafał </a:t>
            </a:r>
            <a:r>
              <a:rPr lang="en" altLang="ja-JP" sz="1600" dirty="0" err="1"/>
              <a:t>Trzaskowski's</a:t>
            </a:r>
            <a:r>
              <a:rPr lang="en" altLang="ja-JP" sz="1600" dirty="0"/>
              <a:t> support group.</a:t>
            </a:r>
          </a:p>
          <a:p>
            <a:r>
              <a:rPr lang="en" altLang="ja-JP" sz="2000" dirty="0"/>
              <a:t>2025.5.15: NIK (Supreme Audit Office) </a:t>
            </a:r>
          </a:p>
          <a:p>
            <a:pPr lvl="1"/>
            <a:r>
              <a:rPr lang="en" altLang="ja-JP" sz="1600" dirty="0"/>
              <a:t>reports that 95% of subsidies to religious organizations during the </a:t>
            </a:r>
            <a:r>
              <a:rPr lang="en" altLang="ja-JP" sz="1600" dirty="0" err="1"/>
              <a:t>PiS</a:t>
            </a:r>
            <a:r>
              <a:rPr lang="en" altLang="ja-JP" sz="1600" dirty="0"/>
              <a:t> government went to the Catholic Church.</a:t>
            </a:r>
          </a:p>
          <a:p>
            <a:r>
              <a:rPr lang="en" altLang="ja-JP" sz="2000" dirty="0"/>
              <a:t>2025.5.16: PM Tusk</a:t>
            </a:r>
          </a:p>
          <a:p>
            <a:pPr lvl="1"/>
            <a:r>
              <a:rPr lang="en" altLang="ja-JP" sz="1600" dirty="0"/>
              <a:t> announced that Russian hackers had targeted the websites of the ruling coalition parties.</a:t>
            </a:r>
          </a:p>
          <a:p>
            <a:r>
              <a:rPr lang="en-US" altLang="ja-JP" sz="2000" dirty="0"/>
              <a:t>2025.5.18: </a:t>
            </a:r>
            <a:r>
              <a:rPr lang="en" altLang="ja-JP" sz="2000" dirty="0"/>
              <a:t>Ukrainian intelligence</a:t>
            </a:r>
          </a:p>
          <a:p>
            <a:pPr lvl="1"/>
            <a:r>
              <a:rPr lang="en" altLang="ja-JP" sz="1600" dirty="0"/>
              <a:t>warns that Russian disinformation is influencing Polish presidential election</a:t>
            </a:r>
          </a:p>
          <a:p>
            <a:endParaRPr lang="en" altLang="ja-JP" sz="2000" dirty="0"/>
          </a:p>
          <a:p>
            <a:r>
              <a:rPr lang="en" altLang="ja-JP" sz="2000" dirty="0"/>
              <a:t>“No candidate has enough votes to avoid a runoff between the two top candidates. The </a:t>
            </a:r>
            <a:r>
              <a:rPr lang="en" altLang="ja-JP" sz="2000" dirty="0" err="1"/>
              <a:t>PiS</a:t>
            </a:r>
            <a:r>
              <a:rPr lang="en" altLang="ja-JP" sz="2000" dirty="0"/>
              <a:t>, led by 75-year-old </a:t>
            </a:r>
            <a:r>
              <a:rPr lang="en" altLang="ja-JP" sz="2000" dirty="0" err="1"/>
              <a:t>Jarosław</a:t>
            </a:r>
            <a:r>
              <a:rPr lang="en" altLang="ja-JP" sz="2000" dirty="0"/>
              <a:t> </a:t>
            </a:r>
            <a:r>
              <a:rPr lang="en" altLang="ja-JP" sz="2000" dirty="0" err="1"/>
              <a:t>Kaczyński</a:t>
            </a:r>
            <a:r>
              <a:rPr lang="en" altLang="ja-JP" sz="2000" dirty="0"/>
              <a:t>, and Tusk‘s PO are the two major parties that have dominated Polish politics for the past 20 years, and some voters are fed up with their duopoly.”</a:t>
            </a:r>
            <a:r>
              <a:rPr lang="ja-JP" altLang="en-US" sz="2000"/>
              <a:t>　（</a:t>
            </a:r>
            <a:r>
              <a:rPr lang="en" altLang="ja-JP" sz="2000" dirty="0"/>
              <a:t>Easton, Adam</a:t>
            </a:r>
            <a:r>
              <a:rPr lang="en-US" altLang="ja-JP" sz="2000" dirty="0"/>
              <a:t>: </a:t>
            </a:r>
            <a:r>
              <a:rPr lang="en" altLang="ja-JP" sz="2000" dirty="0"/>
              <a:t>May 17, 2025)</a:t>
            </a:r>
          </a:p>
          <a:p>
            <a:pPr marL="0" indent="0">
              <a:buNone/>
            </a:pPr>
            <a:endParaRPr lang="en" altLang="ja-JP" sz="1600" dirty="0"/>
          </a:p>
        </p:txBody>
      </p:sp>
      <p:sp>
        <p:nvSpPr>
          <p:cNvPr id="4" name="Rectangle 2">
            <a:extLst>
              <a:ext uri="{FF2B5EF4-FFF2-40B4-BE49-F238E27FC236}">
                <a16:creationId xmlns:a16="http://schemas.microsoft.com/office/drawing/2014/main" id="{1304DEE4-54E8-4B4E-B455-CC144584843E}"/>
              </a:ext>
            </a:extLst>
          </p:cNvPr>
          <p:cNvSpPr>
            <a:spLocks noChangeArrowheads="1"/>
          </p:cNvSpPr>
          <p:nvPr/>
        </p:nvSpPr>
        <p:spPr bwMode="auto">
          <a:xfrm>
            <a:off x="636997" y="27226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4">
            <a:extLst>
              <a:ext uri="{FF2B5EF4-FFF2-40B4-BE49-F238E27FC236}">
                <a16:creationId xmlns:a16="http://schemas.microsoft.com/office/drawing/2014/main" id="{29222BB3-0498-B445-B198-4A011072A237}"/>
              </a:ext>
            </a:extLst>
          </p:cNvPr>
          <p:cNvSpPr>
            <a:spLocks noChangeArrowheads="1"/>
          </p:cNvSpPr>
          <p:nvPr/>
        </p:nvSpPr>
        <p:spPr bwMode="auto">
          <a:xfrm>
            <a:off x="6318607" y="27226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64058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(1)</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5121" name="図 1" descr="https://notesfrompoland.com/wp-content/uploads/2025/05/WhatsApp-Image-2025-05-19-at-09.45.00_8f6d920b.jpg">
            <a:extLst>
              <a:ext uri="{FF2B5EF4-FFF2-40B4-BE49-F238E27FC236}">
                <a16:creationId xmlns:a16="http://schemas.microsoft.com/office/drawing/2014/main" id="{0DEFC36D-D600-3442-B34C-50D774DF6DD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83158" y="1428106"/>
            <a:ext cx="9425683" cy="528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8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B65AA-CC17-DD4C-8793-46A6FE92E8D5}"/>
              </a:ext>
            </a:extLst>
          </p:cNvPr>
          <p:cNvSpPr>
            <a:spLocks noGrp="1"/>
          </p:cNvSpPr>
          <p:nvPr>
            <p:ph type="title"/>
          </p:nvPr>
        </p:nvSpPr>
        <p:spPr/>
        <p:txBody>
          <a:bodyPr>
            <a:normAutofit fontScale="90000"/>
          </a:bodyPr>
          <a:lstStyle/>
          <a:p>
            <a:pPr algn="ctr"/>
            <a:r>
              <a:rPr kumimoji="1" lang="en-US" altLang="ja-JP" sz="4800" dirty="0"/>
              <a:t>The Result of Run-off Vote of the 2025 Presidential Election in Poland</a:t>
            </a:r>
            <a:endParaRPr kumimoji="1" lang="ja-JP" altLang="en-US" sz="4800"/>
          </a:p>
        </p:txBody>
      </p:sp>
      <p:sp>
        <p:nvSpPr>
          <p:cNvPr id="7" name="Rectangle 2">
            <a:extLst>
              <a:ext uri="{FF2B5EF4-FFF2-40B4-BE49-F238E27FC236}">
                <a16:creationId xmlns:a16="http://schemas.microsoft.com/office/drawing/2014/main" id="{5A814EC0-3E4E-994C-8656-74E8270BF3CC}"/>
              </a:ext>
            </a:extLst>
          </p:cNvPr>
          <p:cNvSpPr>
            <a:spLocks noChangeArrowheads="1"/>
          </p:cNvSpPr>
          <p:nvPr/>
        </p:nvSpPr>
        <p:spPr bwMode="auto">
          <a:xfrm>
            <a:off x="760288"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1" descr="https://notesfrompoland.com/wp-content/uploads/2025/06/WhatsApp-Image-2025-06-02-at-08.20.59_da868b6a.jpg">
            <a:extLst>
              <a:ext uri="{FF2B5EF4-FFF2-40B4-BE49-F238E27FC236}">
                <a16:creationId xmlns:a16="http://schemas.microsoft.com/office/drawing/2014/main" id="{D6A5036C-B0ED-CB4A-A7AA-A7CDA85912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08589" y="1710623"/>
            <a:ext cx="9174822" cy="514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7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(2)</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6145" name="図 18" descr="https://notesfrompoland.com/wp-content/uploads/2025/05/abroad-Germany.jpg">
            <a:extLst>
              <a:ext uri="{FF2B5EF4-FFF2-40B4-BE49-F238E27FC236}">
                <a16:creationId xmlns:a16="http://schemas.microsoft.com/office/drawing/2014/main" id="{E828B9FA-FB91-5742-9605-818F8363B2F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5626" y="1519544"/>
            <a:ext cx="9240748" cy="51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7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(3)</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7169" name="図 17" descr="https://notesfrompoland.com/wp-content/uploads/2025/05/abroad-UK.jpg">
            <a:extLst>
              <a:ext uri="{FF2B5EF4-FFF2-40B4-BE49-F238E27FC236}">
                <a16:creationId xmlns:a16="http://schemas.microsoft.com/office/drawing/2014/main" id="{F89BEFF0-BE4F-6F4A-91CD-1C3FE12440C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5625" y="1428106"/>
            <a:ext cx="9661989" cy="543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0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(4)</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8193" name="図 16" descr="https://notesfrompoland.com/wp-content/uploads/2025/05/abroad-US.jpg">
            <a:extLst>
              <a:ext uri="{FF2B5EF4-FFF2-40B4-BE49-F238E27FC236}">
                <a16:creationId xmlns:a16="http://schemas.microsoft.com/office/drawing/2014/main" id="{B0D4AB60-9F5F-5A48-B7D6-3F1A415DE11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5625" y="1519544"/>
            <a:ext cx="9390580" cy="528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7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(5)</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6C398BF7-DD25-AA45-90AE-505066C77A4C}"/>
              </a:ext>
            </a:extLst>
          </p:cNvPr>
          <p:cNvSpPr>
            <a:spLocks noChangeArrowheads="1"/>
          </p:cNvSpPr>
          <p:nvPr/>
        </p:nvSpPr>
        <p:spPr bwMode="auto">
          <a:xfrm>
            <a:off x="987300" y="1302979"/>
            <a:ext cx="22313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9217" name="図 14" descr="https://notesfrompoland.com/wp-content/uploads/2025/05/map-1.jpg">
            <a:extLst>
              <a:ext uri="{FF2B5EF4-FFF2-40B4-BE49-F238E27FC236}">
                <a16:creationId xmlns:a16="http://schemas.microsoft.com/office/drawing/2014/main" id="{B6D095E4-184F-8246-9ABE-76C6FEB3FD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87299" y="1302979"/>
            <a:ext cx="9878175" cy="555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7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(6)</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6C398BF7-DD25-AA45-90AE-505066C77A4C}"/>
              </a:ext>
            </a:extLst>
          </p:cNvPr>
          <p:cNvSpPr>
            <a:spLocks noChangeArrowheads="1"/>
          </p:cNvSpPr>
          <p:nvPr/>
        </p:nvSpPr>
        <p:spPr bwMode="auto">
          <a:xfrm>
            <a:off x="987300" y="1302979"/>
            <a:ext cx="22313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8" name="Rectangle 2">
            <a:extLst>
              <a:ext uri="{FF2B5EF4-FFF2-40B4-BE49-F238E27FC236}">
                <a16:creationId xmlns:a16="http://schemas.microsoft.com/office/drawing/2014/main" id="{10369AB7-B4B5-C747-A937-83F2DFD9E14A}"/>
              </a:ext>
            </a:extLst>
          </p:cNvPr>
          <p:cNvSpPr>
            <a:spLocks noChangeArrowheads="1"/>
          </p:cNvSpPr>
          <p:nvPr/>
        </p:nvSpPr>
        <p:spPr bwMode="auto">
          <a:xfrm>
            <a:off x="1150000" y="1329697"/>
            <a:ext cx="220010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41" name="図 13" descr="https://notesfrompoland.com/wp-content/uploads/2025/05/city-1.jpg">
            <a:extLst>
              <a:ext uri="{FF2B5EF4-FFF2-40B4-BE49-F238E27FC236}">
                <a16:creationId xmlns:a16="http://schemas.microsoft.com/office/drawing/2014/main" id="{3B1B1C90-C883-9D49-A7E5-526B1FF622E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50001" y="1329698"/>
            <a:ext cx="9740044" cy="547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6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(7)</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6C398BF7-DD25-AA45-90AE-505066C77A4C}"/>
              </a:ext>
            </a:extLst>
          </p:cNvPr>
          <p:cNvSpPr>
            <a:spLocks noChangeArrowheads="1"/>
          </p:cNvSpPr>
          <p:nvPr/>
        </p:nvSpPr>
        <p:spPr bwMode="auto">
          <a:xfrm>
            <a:off x="987300" y="1302979"/>
            <a:ext cx="22313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8" name="Rectangle 2">
            <a:extLst>
              <a:ext uri="{FF2B5EF4-FFF2-40B4-BE49-F238E27FC236}">
                <a16:creationId xmlns:a16="http://schemas.microsoft.com/office/drawing/2014/main" id="{10369AB7-B4B5-C747-A937-83F2DFD9E14A}"/>
              </a:ext>
            </a:extLst>
          </p:cNvPr>
          <p:cNvSpPr>
            <a:spLocks noChangeArrowheads="1"/>
          </p:cNvSpPr>
          <p:nvPr/>
        </p:nvSpPr>
        <p:spPr bwMode="auto">
          <a:xfrm>
            <a:off x="1150000" y="1329697"/>
            <a:ext cx="220010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Rectangle 2">
            <a:extLst>
              <a:ext uri="{FF2B5EF4-FFF2-40B4-BE49-F238E27FC236}">
                <a16:creationId xmlns:a16="http://schemas.microsoft.com/office/drawing/2014/main" id="{C3D7CC52-B157-6646-849C-72E505362010}"/>
              </a:ext>
            </a:extLst>
          </p:cNvPr>
          <p:cNvSpPr>
            <a:spLocks noChangeArrowheads="1"/>
          </p:cNvSpPr>
          <p:nvPr/>
        </p:nvSpPr>
        <p:spPr bwMode="auto">
          <a:xfrm>
            <a:off x="1150000" y="1433289"/>
            <a:ext cx="217896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1265" name="図 12" descr="https://notesfrompoland.com/wp-content/uploads/2025/05/education.jpg">
            <a:extLst>
              <a:ext uri="{FF2B5EF4-FFF2-40B4-BE49-F238E27FC236}">
                <a16:creationId xmlns:a16="http://schemas.microsoft.com/office/drawing/2014/main" id="{5CC186E6-D403-FE4E-A07F-E4CF249AC35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50000" y="1433289"/>
            <a:ext cx="9646453" cy="542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8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(8)</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6C398BF7-DD25-AA45-90AE-505066C77A4C}"/>
              </a:ext>
            </a:extLst>
          </p:cNvPr>
          <p:cNvSpPr>
            <a:spLocks noChangeArrowheads="1"/>
          </p:cNvSpPr>
          <p:nvPr/>
        </p:nvSpPr>
        <p:spPr bwMode="auto">
          <a:xfrm>
            <a:off x="987300" y="1302979"/>
            <a:ext cx="22313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8" name="Rectangle 2">
            <a:extLst>
              <a:ext uri="{FF2B5EF4-FFF2-40B4-BE49-F238E27FC236}">
                <a16:creationId xmlns:a16="http://schemas.microsoft.com/office/drawing/2014/main" id="{10369AB7-B4B5-C747-A937-83F2DFD9E14A}"/>
              </a:ext>
            </a:extLst>
          </p:cNvPr>
          <p:cNvSpPr>
            <a:spLocks noChangeArrowheads="1"/>
          </p:cNvSpPr>
          <p:nvPr/>
        </p:nvSpPr>
        <p:spPr bwMode="auto">
          <a:xfrm>
            <a:off x="1150000" y="1329697"/>
            <a:ext cx="220010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Rectangle 2">
            <a:extLst>
              <a:ext uri="{FF2B5EF4-FFF2-40B4-BE49-F238E27FC236}">
                <a16:creationId xmlns:a16="http://schemas.microsoft.com/office/drawing/2014/main" id="{C3D7CC52-B157-6646-849C-72E505362010}"/>
              </a:ext>
            </a:extLst>
          </p:cNvPr>
          <p:cNvSpPr>
            <a:spLocks noChangeArrowheads="1"/>
          </p:cNvSpPr>
          <p:nvPr/>
        </p:nvSpPr>
        <p:spPr bwMode="auto">
          <a:xfrm>
            <a:off x="1150000" y="1433289"/>
            <a:ext cx="217896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71AD1A6F-A451-B74D-975D-031708377EE8}"/>
              </a:ext>
            </a:extLst>
          </p:cNvPr>
          <p:cNvSpPr>
            <a:spLocks noChangeArrowheads="1"/>
          </p:cNvSpPr>
          <p:nvPr/>
        </p:nvSpPr>
        <p:spPr bwMode="auto">
          <a:xfrm>
            <a:off x="1231463" y="1375415"/>
            <a:ext cx="219246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2289" name="図 11" descr="https://notesfrompoland.com/wp-content/uploads/2025/05/WhatsApp-Image-2025-05-20-at-10.54.32_2c32f2db.jpg">
            <a:extLst>
              <a:ext uri="{FF2B5EF4-FFF2-40B4-BE49-F238E27FC236}">
                <a16:creationId xmlns:a16="http://schemas.microsoft.com/office/drawing/2014/main" id="{8FDE67FA-32B7-494F-961B-65A248EE75B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31463" y="1375416"/>
            <a:ext cx="9729074" cy="545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2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3DE53-D616-824B-8F7A-C0517C7A228C}"/>
              </a:ext>
            </a:extLst>
          </p:cNvPr>
          <p:cNvSpPr>
            <a:spLocks noGrp="1"/>
          </p:cNvSpPr>
          <p:nvPr>
            <p:ph type="title"/>
          </p:nvPr>
        </p:nvSpPr>
        <p:spPr/>
        <p:txBody>
          <a:bodyPr/>
          <a:lstStyle/>
          <a:p>
            <a:r>
              <a:rPr kumimoji="1" lang="en-US" altLang="ja-JP" dirty="0"/>
              <a:t>The Result of the First Vote (9)</a:t>
            </a:r>
            <a:endParaRPr kumimoji="1" lang="ja-JP" altLang="en-US"/>
          </a:p>
        </p:txBody>
      </p:sp>
      <p:sp>
        <p:nvSpPr>
          <p:cNvPr id="4" name="Rectangle 2">
            <a:extLst>
              <a:ext uri="{FF2B5EF4-FFF2-40B4-BE49-F238E27FC236}">
                <a16:creationId xmlns:a16="http://schemas.microsoft.com/office/drawing/2014/main" id="{8B9FBF92-9BB2-3D4E-A5B9-F5F0C067553D}"/>
              </a:ext>
            </a:extLst>
          </p:cNvPr>
          <p:cNvSpPr>
            <a:spLocks noChangeArrowheads="1"/>
          </p:cNvSpPr>
          <p:nvPr/>
        </p:nvSpPr>
        <p:spPr bwMode="auto">
          <a:xfrm>
            <a:off x="838200" y="1428106"/>
            <a:ext cx="2124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a:extLst>
              <a:ext uri="{FF2B5EF4-FFF2-40B4-BE49-F238E27FC236}">
                <a16:creationId xmlns:a16="http://schemas.microsoft.com/office/drawing/2014/main" id="{B0885159-AEA9-C64C-807A-1BD85AE35FAC}"/>
              </a:ext>
            </a:extLst>
          </p:cNvPr>
          <p:cNvSpPr>
            <a:spLocks noChangeArrowheads="1"/>
          </p:cNvSpPr>
          <p:nvPr/>
        </p:nvSpPr>
        <p:spPr bwMode="auto">
          <a:xfrm>
            <a:off x="1475625" y="1473825"/>
            <a:ext cx="20873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Rectangle 2">
            <a:extLst>
              <a:ext uri="{FF2B5EF4-FFF2-40B4-BE49-F238E27FC236}">
                <a16:creationId xmlns:a16="http://schemas.microsoft.com/office/drawing/2014/main" id="{B9E5499C-2EB6-5742-88B7-0DB39E4B25F8}"/>
              </a:ext>
            </a:extLst>
          </p:cNvPr>
          <p:cNvSpPr>
            <a:spLocks noChangeArrowheads="1"/>
          </p:cNvSpPr>
          <p:nvPr/>
        </p:nvSpPr>
        <p:spPr bwMode="auto">
          <a:xfrm>
            <a:off x="1475626" y="1428105"/>
            <a:ext cx="2182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2">
            <a:extLst>
              <a:ext uri="{FF2B5EF4-FFF2-40B4-BE49-F238E27FC236}">
                <a16:creationId xmlns:a16="http://schemas.microsoft.com/office/drawing/2014/main" id="{7C912CB1-DCA0-5E4E-9992-BE0B7D7B214F}"/>
              </a:ext>
            </a:extLst>
          </p:cNvPr>
          <p:cNvSpPr>
            <a:spLocks noChangeArrowheads="1"/>
          </p:cNvSpPr>
          <p:nvPr/>
        </p:nvSpPr>
        <p:spPr bwMode="auto">
          <a:xfrm>
            <a:off x="1475624" y="1519543"/>
            <a:ext cx="212116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6C398BF7-DD25-AA45-90AE-505066C77A4C}"/>
              </a:ext>
            </a:extLst>
          </p:cNvPr>
          <p:cNvSpPr>
            <a:spLocks noChangeArrowheads="1"/>
          </p:cNvSpPr>
          <p:nvPr/>
        </p:nvSpPr>
        <p:spPr bwMode="auto">
          <a:xfrm>
            <a:off x="987300" y="1302979"/>
            <a:ext cx="22313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8" name="Rectangle 2">
            <a:extLst>
              <a:ext uri="{FF2B5EF4-FFF2-40B4-BE49-F238E27FC236}">
                <a16:creationId xmlns:a16="http://schemas.microsoft.com/office/drawing/2014/main" id="{10369AB7-B4B5-C747-A937-83F2DFD9E14A}"/>
              </a:ext>
            </a:extLst>
          </p:cNvPr>
          <p:cNvSpPr>
            <a:spLocks noChangeArrowheads="1"/>
          </p:cNvSpPr>
          <p:nvPr/>
        </p:nvSpPr>
        <p:spPr bwMode="auto">
          <a:xfrm>
            <a:off x="1150000" y="1329697"/>
            <a:ext cx="220010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Rectangle 2">
            <a:extLst>
              <a:ext uri="{FF2B5EF4-FFF2-40B4-BE49-F238E27FC236}">
                <a16:creationId xmlns:a16="http://schemas.microsoft.com/office/drawing/2014/main" id="{C3D7CC52-B157-6646-849C-72E505362010}"/>
              </a:ext>
            </a:extLst>
          </p:cNvPr>
          <p:cNvSpPr>
            <a:spLocks noChangeArrowheads="1"/>
          </p:cNvSpPr>
          <p:nvPr/>
        </p:nvSpPr>
        <p:spPr bwMode="auto">
          <a:xfrm>
            <a:off x="1150000" y="1433289"/>
            <a:ext cx="217896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71AD1A6F-A451-B74D-975D-031708377EE8}"/>
              </a:ext>
            </a:extLst>
          </p:cNvPr>
          <p:cNvSpPr>
            <a:spLocks noChangeArrowheads="1"/>
          </p:cNvSpPr>
          <p:nvPr/>
        </p:nvSpPr>
        <p:spPr bwMode="auto">
          <a:xfrm>
            <a:off x="1231463" y="1375415"/>
            <a:ext cx="219246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2">
            <a:extLst>
              <a:ext uri="{FF2B5EF4-FFF2-40B4-BE49-F238E27FC236}">
                <a16:creationId xmlns:a16="http://schemas.microsoft.com/office/drawing/2014/main" id="{DE11C306-4AF9-2742-9D50-B63C9F2DACE4}"/>
              </a:ext>
            </a:extLst>
          </p:cNvPr>
          <p:cNvSpPr>
            <a:spLocks noChangeArrowheads="1"/>
          </p:cNvSpPr>
          <p:nvPr/>
        </p:nvSpPr>
        <p:spPr bwMode="auto">
          <a:xfrm>
            <a:off x="1231463" y="1514360"/>
            <a:ext cx="210508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5361" name="図 9" descr="https://notesfrompoland.com/wp-content/uploads/2025/05/turnout.jpg">
            <a:extLst>
              <a:ext uri="{FF2B5EF4-FFF2-40B4-BE49-F238E27FC236}">
                <a16:creationId xmlns:a16="http://schemas.microsoft.com/office/drawing/2014/main" id="{34EE3A9E-DF34-B34F-A5B5-DFE382F8A84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31464" y="1514360"/>
            <a:ext cx="9319366" cy="524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64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8B6FD-19D1-A94C-B471-BF5521B6442F}"/>
              </a:ext>
            </a:extLst>
          </p:cNvPr>
          <p:cNvSpPr>
            <a:spLocks noGrp="1"/>
          </p:cNvSpPr>
          <p:nvPr>
            <p:ph type="title"/>
          </p:nvPr>
        </p:nvSpPr>
        <p:spPr/>
        <p:txBody>
          <a:bodyPr/>
          <a:lstStyle/>
          <a:p>
            <a:r>
              <a:rPr lang="en" altLang="ja-JP" dirty="0"/>
              <a:t>The Ruling Party’s Miscalculation</a:t>
            </a:r>
            <a:endParaRPr kumimoji="1" lang="ja-JP" altLang="en-US"/>
          </a:p>
        </p:txBody>
      </p:sp>
      <p:sp>
        <p:nvSpPr>
          <p:cNvPr id="3" name="コンテンツ プレースホルダー 2">
            <a:extLst>
              <a:ext uri="{FF2B5EF4-FFF2-40B4-BE49-F238E27FC236}">
                <a16:creationId xmlns:a16="http://schemas.microsoft.com/office/drawing/2014/main" id="{6BA89A26-64FF-4841-B171-B1898579AC64}"/>
              </a:ext>
            </a:extLst>
          </p:cNvPr>
          <p:cNvSpPr>
            <a:spLocks noGrp="1"/>
          </p:cNvSpPr>
          <p:nvPr>
            <p:ph idx="1"/>
          </p:nvPr>
        </p:nvSpPr>
        <p:spPr/>
        <p:txBody>
          <a:bodyPr>
            <a:normAutofit/>
          </a:bodyPr>
          <a:lstStyle/>
          <a:p>
            <a:r>
              <a:rPr lang="en" altLang="ja-JP" dirty="0"/>
              <a:t>The ruling party's enemy;</a:t>
            </a:r>
          </a:p>
          <a:p>
            <a:pPr lvl="1"/>
            <a:r>
              <a:rPr lang="en" altLang="ja-JP" dirty="0"/>
              <a:t>was the public's growing dissatisfaction with the two-party system</a:t>
            </a:r>
          </a:p>
          <a:p>
            <a:pPr lvl="1"/>
            <a:r>
              <a:rPr lang="en" altLang="ja-JP" dirty="0"/>
              <a:t>was election interference by the MAGA base</a:t>
            </a:r>
          </a:p>
          <a:p>
            <a:pPr lvl="1"/>
            <a:r>
              <a:rPr lang="en" altLang="ja-JP" dirty="0"/>
              <a:t>was young people in the internet age (especially those living in the eastern states, with lower education levels, and male)</a:t>
            </a:r>
          </a:p>
          <a:p>
            <a:pPr lvl="1"/>
            <a:r>
              <a:rPr lang="en" altLang="ja-JP" dirty="0"/>
              <a:t>was Nawrocki, who had scandals but OUTSIDER</a:t>
            </a:r>
          </a:p>
          <a:p>
            <a:pPr lvl="1"/>
            <a:r>
              <a:rPr lang="en" altLang="ja-JP" dirty="0"/>
              <a:t>was the public with anti-EU sentiments seeking security from the United States</a:t>
            </a:r>
          </a:p>
          <a:p>
            <a:endParaRPr kumimoji="1" lang="ja-JP" altLang="en-US"/>
          </a:p>
        </p:txBody>
      </p:sp>
    </p:spTree>
    <p:extLst>
      <p:ext uri="{BB962C8B-B14F-4D97-AF65-F5344CB8AC3E}">
        <p14:creationId xmlns:p14="http://schemas.microsoft.com/office/powerpoint/2010/main" val="1963289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F8E98-7B97-734C-8166-CB7C90EA5AA9}"/>
              </a:ext>
            </a:extLst>
          </p:cNvPr>
          <p:cNvSpPr>
            <a:spLocks noGrp="1"/>
          </p:cNvSpPr>
          <p:nvPr>
            <p:ph type="title"/>
          </p:nvPr>
        </p:nvSpPr>
        <p:spPr/>
        <p:txBody>
          <a:bodyPr/>
          <a:lstStyle/>
          <a:p>
            <a:r>
              <a:rPr lang="en" altLang="ja-JP" dirty="0"/>
              <a:t>Things to Clarify by the Next Lecture</a:t>
            </a:r>
            <a:endParaRPr kumimoji="1" lang="ja-JP" altLang="en-US"/>
          </a:p>
        </p:txBody>
      </p:sp>
      <p:sp>
        <p:nvSpPr>
          <p:cNvPr id="3" name="コンテンツ プレースホルダー 2">
            <a:extLst>
              <a:ext uri="{FF2B5EF4-FFF2-40B4-BE49-F238E27FC236}">
                <a16:creationId xmlns:a16="http://schemas.microsoft.com/office/drawing/2014/main" id="{419B7954-E69A-E048-91FA-D5EBAC5B608A}"/>
              </a:ext>
            </a:extLst>
          </p:cNvPr>
          <p:cNvSpPr>
            <a:spLocks noGrp="1"/>
          </p:cNvSpPr>
          <p:nvPr>
            <p:ph idx="1"/>
          </p:nvPr>
        </p:nvSpPr>
        <p:spPr/>
        <p:txBody>
          <a:bodyPr>
            <a:normAutofit fontScale="92500" lnSpcReduction="10000"/>
          </a:bodyPr>
          <a:lstStyle/>
          <a:p>
            <a:r>
              <a:rPr lang="en" altLang="ja-JP" dirty="0"/>
              <a:t>Why was Nawrocki able to overturn the results in the run-off election?</a:t>
            </a:r>
          </a:p>
          <a:p>
            <a:r>
              <a:rPr lang="en" altLang="ja-JP" dirty="0"/>
              <a:t>In what ways did MAGA's election interference continue?</a:t>
            </a:r>
          </a:p>
          <a:p>
            <a:r>
              <a:rPr lang="en" altLang="ja-JP" dirty="0"/>
              <a:t>What implications do the results of the run-off election have for previous discussions on populism in Central and Eastern Europe?</a:t>
            </a:r>
          </a:p>
          <a:p>
            <a:r>
              <a:rPr lang="en" altLang="ja-JP" dirty="0"/>
              <a:t>What impact could the results of the runoff election have on the 2027 Polish parliamentary elections?</a:t>
            </a:r>
          </a:p>
          <a:p>
            <a:r>
              <a:rPr lang="en" altLang="ja-JP" dirty="0"/>
              <a:t>Will Poland become a proxy battleground between the US and the EU?</a:t>
            </a:r>
          </a:p>
          <a:p>
            <a:r>
              <a:rPr lang="en" altLang="ja-JP" dirty="0"/>
              <a:t>How will Nawrocki's presidency affect Poland's support for Ukraine?</a:t>
            </a:r>
          </a:p>
          <a:p>
            <a:endParaRPr kumimoji="1" lang="ja-JP" altLang="en-US"/>
          </a:p>
        </p:txBody>
      </p:sp>
    </p:spTree>
    <p:extLst>
      <p:ext uri="{BB962C8B-B14F-4D97-AF65-F5344CB8AC3E}">
        <p14:creationId xmlns:p14="http://schemas.microsoft.com/office/powerpoint/2010/main" val="144027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955D6-3AD9-734D-8E92-70D3BA088346}"/>
              </a:ext>
            </a:extLst>
          </p:cNvPr>
          <p:cNvSpPr>
            <a:spLocks noGrp="1"/>
          </p:cNvSpPr>
          <p:nvPr>
            <p:ph type="title"/>
          </p:nvPr>
        </p:nvSpPr>
        <p:spPr/>
        <p:txBody>
          <a:bodyPr>
            <a:normAutofit/>
          </a:bodyPr>
          <a:lstStyle/>
          <a:p>
            <a:pPr algn="ctr"/>
            <a:r>
              <a:rPr lang="en" altLang="ja-JP" sz="3200" dirty="0"/>
              <a:t>The Ruling Party’s Enemy was not Russia, but MAGA</a:t>
            </a:r>
            <a:endParaRPr kumimoji="1" lang="ja-JP" altLang="en-US" sz="3200"/>
          </a:p>
        </p:txBody>
      </p:sp>
      <p:sp>
        <p:nvSpPr>
          <p:cNvPr id="4" name="Rectangle 2">
            <a:extLst>
              <a:ext uri="{FF2B5EF4-FFF2-40B4-BE49-F238E27FC236}">
                <a16:creationId xmlns:a16="http://schemas.microsoft.com/office/drawing/2014/main" id="{E8472FBC-4B3D-FF40-8E7A-3EA6CA7E7B1D}"/>
              </a:ext>
            </a:extLst>
          </p:cNvPr>
          <p:cNvSpPr>
            <a:spLocks noChangeArrowheads="1"/>
          </p:cNvSpPr>
          <p:nvPr/>
        </p:nvSpPr>
        <p:spPr bwMode="auto">
          <a:xfrm>
            <a:off x="1171254" y="14383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7" name="図 8" descr="Banner depicting Donald Trump and Karol Nawrocki giving thumbs up at a campaign event.">
            <a:extLst>
              <a:ext uri="{FF2B5EF4-FFF2-40B4-BE49-F238E27FC236}">
                <a16:creationId xmlns:a16="http://schemas.microsoft.com/office/drawing/2014/main" id="{6AEA5084-05BC-B94B-97A6-ED9DD0816E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47982" y="1438382"/>
            <a:ext cx="8096036" cy="539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9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04F00-2871-0C4F-B651-F203B231C9F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D8B04A4-EA04-F14D-9B70-5A2289A8503C}"/>
              </a:ext>
            </a:extLst>
          </p:cNvPr>
          <p:cNvSpPr>
            <a:spLocks noGrp="1"/>
          </p:cNvSpPr>
          <p:nvPr>
            <p:ph idx="1"/>
          </p:nvPr>
        </p:nvSpPr>
        <p:spPr/>
        <p:txBody>
          <a:bodyPr/>
          <a:lstStyle/>
          <a:p>
            <a:pPr marL="0" indent="0">
              <a:buNone/>
            </a:pPr>
            <a:endParaRPr kumimoji="1" lang="ja-JP" altLang="en-US"/>
          </a:p>
        </p:txBody>
      </p:sp>
      <p:pic>
        <p:nvPicPr>
          <p:cNvPr id="4" name="図 3">
            <a:extLst>
              <a:ext uri="{FF2B5EF4-FFF2-40B4-BE49-F238E27FC236}">
                <a16:creationId xmlns:a16="http://schemas.microsoft.com/office/drawing/2014/main" id="{A3C03C6D-2C40-4347-B763-F927751CC86B}"/>
              </a:ext>
            </a:extLst>
          </p:cNvPr>
          <p:cNvPicPr>
            <a:picLocks noChangeAspect="1"/>
          </p:cNvPicPr>
          <p:nvPr/>
        </p:nvPicPr>
        <p:blipFill>
          <a:blip r:embed="rId2"/>
          <a:stretch>
            <a:fillRect/>
          </a:stretch>
        </p:blipFill>
        <p:spPr>
          <a:xfrm>
            <a:off x="1506448" y="365125"/>
            <a:ext cx="9179103" cy="6108276"/>
          </a:xfrm>
          <a:prstGeom prst="rect">
            <a:avLst/>
          </a:prstGeom>
        </p:spPr>
      </p:pic>
    </p:spTree>
    <p:extLst>
      <p:ext uri="{BB962C8B-B14F-4D97-AF65-F5344CB8AC3E}">
        <p14:creationId xmlns:p14="http://schemas.microsoft.com/office/powerpoint/2010/main" val="166432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E04C8-3DAC-934A-89DD-6079D54ACEAE}"/>
              </a:ext>
            </a:extLst>
          </p:cNvPr>
          <p:cNvSpPr>
            <a:spLocks noGrp="1"/>
          </p:cNvSpPr>
          <p:nvPr>
            <p:ph type="title"/>
          </p:nvPr>
        </p:nvSpPr>
        <p:spPr/>
        <p:txBody>
          <a:bodyPr>
            <a:normAutofit/>
          </a:bodyPr>
          <a:lstStyle/>
          <a:p>
            <a:r>
              <a:rPr lang="en" altLang="ja-JP" dirty="0"/>
              <a:t>Purpose and Scope of Today’s Lecture</a:t>
            </a:r>
            <a:endParaRPr kumimoji="1" lang="ja-JP" altLang="en-US"/>
          </a:p>
        </p:txBody>
      </p:sp>
      <p:sp>
        <p:nvSpPr>
          <p:cNvPr id="3" name="コンテンツ プレースホルダー 2">
            <a:extLst>
              <a:ext uri="{FF2B5EF4-FFF2-40B4-BE49-F238E27FC236}">
                <a16:creationId xmlns:a16="http://schemas.microsoft.com/office/drawing/2014/main" id="{D36E0775-603C-8E49-8C31-5982407C70CD}"/>
              </a:ext>
            </a:extLst>
          </p:cNvPr>
          <p:cNvSpPr>
            <a:spLocks noGrp="1"/>
          </p:cNvSpPr>
          <p:nvPr>
            <p:ph idx="1"/>
          </p:nvPr>
        </p:nvSpPr>
        <p:spPr/>
        <p:txBody>
          <a:bodyPr>
            <a:normAutofit fontScale="92500" lnSpcReduction="10000"/>
          </a:bodyPr>
          <a:lstStyle/>
          <a:p>
            <a:r>
              <a:rPr lang="en" altLang="ja-JP" dirty="0"/>
              <a:t>To Confirm the Political Process Leading up to the First Round (May 18) of the 2025 Polish Presidential Election</a:t>
            </a:r>
          </a:p>
          <a:p>
            <a:endParaRPr lang="en" altLang="ja-JP" dirty="0"/>
          </a:p>
          <a:p>
            <a:r>
              <a:rPr lang="en" altLang="ja-JP" dirty="0"/>
              <a:t>The ruling party;</a:t>
            </a:r>
          </a:p>
          <a:p>
            <a:pPr lvl="1"/>
            <a:r>
              <a:rPr lang="en" altLang="ja-JP" dirty="0"/>
              <a:t>anticipates a confrontation with the opposition (</a:t>
            </a:r>
            <a:r>
              <a:rPr lang="en" altLang="ja-JP" dirty="0" err="1"/>
              <a:t>PiS</a:t>
            </a:r>
            <a:r>
              <a:rPr lang="en" altLang="ja-JP" dirty="0"/>
              <a:t>).</a:t>
            </a:r>
          </a:p>
          <a:p>
            <a:pPr lvl="1"/>
            <a:r>
              <a:rPr lang="en" altLang="ja-JP" dirty="0"/>
              <a:t>is concerned about Russian interference in the election.</a:t>
            </a:r>
          </a:p>
          <a:p>
            <a:pPr lvl="1"/>
            <a:r>
              <a:rPr lang="en" altLang="ja-JP" dirty="0"/>
              <a:t>anticipates a confrontation with the elderly conservative population in rural areas, who support </a:t>
            </a:r>
            <a:r>
              <a:rPr lang="en" altLang="ja-JP" dirty="0" err="1"/>
              <a:t>PiS</a:t>
            </a:r>
            <a:r>
              <a:rPr lang="en" altLang="ja-JP" dirty="0"/>
              <a:t>.</a:t>
            </a:r>
          </a:p>
          <a:p>
            <a:pPr lvl="1"/>
            <a:r>
              <a:rPr lang="en" altLang="ja-JP" dirty="0"/>
              <a:t>anticipates that Nawrocki will self-destruct due to scandals.</a:t>
            </a:r>
          </a:p>
          <a:p>
            <a:pPr lvl="1"/>
            <a:r>
              <a:rPr lang="en" altLang="ja-JP" dirty="0"/>
              <a:t>anticipates security through the “Weimar Triangle” with Germany and France.</a:t>
            </a:r>
            <a:br>
              <a:rPr lang="en" altLang="ja-JP" dirty="0"/>
            </a:br>
            <a:endParaRPr lang="en" altLang="ja-JP" dirty="0"/>
          </a:p>
          <a:p>
            <a:endParaRPr kumimoji="1" lang="ja-JP" altLang="en-US"/>
          </a:p>
        </p:txBody>
      </p:sp>
    </p:spTree>
    <p:extLst>
      <p:ext uri="{BB962C8B-B14F-4D97-AF65-F5344CB8AC3E}">
        <p14:creationId xmlns:p14="http://schemas.microsoft.com/office/powerpoint/2010/main" val="5859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7FACB-602D-CD40-B145-BB1933EC8218}"/>
              </a:ext>
            </a:extLst>
          </p:cNvPr>
          <p:cNvSpPr>
            <a:spLocks noGrp="1"/>
          </p:cNvSpPr>
          <p:nvPr>
            <p:ph type="title"/>
          </p:nvPr>
        </p:nvSpPr>
        <p:spPr/>
        <p:txBody>
          <a:bodyPr/>
          <a:lstStyle/>
          <a:p>
            <a:r>
              <a:rPr lang="en" altLang="ja-JP" dirty="0"/>
              <a:t>Why is the Polish Presidential Election in 2025 Attracting so much Attention?</a:t>
            </a:r>
          </a:p>
        </p:txBody>
      </p:sp>
      <p:sp>
        <p:nvSpPr>
          <p:cNvPr id="3" name="コンテンツ プレースホルダー 2">
            <a:extLst>
              <a:ext uri="{FF2B5EF4-FFF2-40B4-BE49-F238E27FC236}">
                <a16:creationId xmlns:a16="http://schemas.microsoft.com/office/drawing/2014/main" id="{05B22B5D-DEB6-F845-BDDE-B9B6981850E5}"/>
              </a:ext>
            </a:extLst>
          </p:cNvPr>
          <p:cNvSpPr>
            <a:spLocks noGrp="1"/>
          </p:cNvSpPr>
          <p:nvPr>
            <p:ph idx="1"/>
          </p:nvPr>
        </p:nvSpPr>
        <p:spPr>
          <a:xfrm>
            <a:off x="838200" y="1825625"/>
            <a:ext cx="10515600" cy="4667250"/>
          </a:xfrm>
        </p:spPr>
        <p:txBody>
          <a:bodyPr>
            <a:normAutofit fontScale="62500" lnSpcReduction="20000"/>
          </a:bodyPr>
          <a:lstStyle/>
          <a:p>
            <a:r>
              <a:rPr lang="en" altLang="ja-JP" dirty="0"/>
              <a:t>The President and the “Rule of Law”</a:t>
            </a:r>
          </a:p>
          <a:p>
            <a:r>
              <a:rPr lang="en" altLang="ja-JP" dirty="0"/>
              <a:t>Poland's Political System</a:t>
            </a:r>
          </a:p>
          <a:p>
            <a:pPr lvl="1"/>
            <a:r>
              <a:rPr lang="en" altLang="ja-JP" dirty="0"/>
              <a:t>The President is the Head of State</a:t>
            </a:r>
          </a:p>
          <a:p>
            <a:pPr lvl="1"/>
            <a:r>
              <a:rPr lang="en" altLang="ja-JP" dirty="0"/>
              <a:t>The Prime Minister leads the government</a:t>
            </a:r>
          </a:p>
          <a:p>
            <a:r>
              <a:rPr lang="en" altLang="ja-JP" dirty="0"/>
              <a:t>Executive power is formally divided between the two, but the President's authority is limited.</a:t>
            </a:r>
          </a:p>
          <a:p>
            <a:r>
              <a:rPr lang="en" altLang="ja-JP" dirty="0"/>
              <a:t>However, the President can veto legislative proposals or refer bills passed by parliament to the Constitutional Court for review, thereby countering the parliamentary majority.</a:t>
            </a:r>
          </a:p>
          <a:p>
            <a:r>
              <a:rPr lang="en" altLang="ja-JP" dirty="0"/>
              <a:t>President Andrzej </a:t>
            </a:r>
            <a:r>
              <a:rPr lang="en" altLang="ja-JP" dirty="0" err="1"/>
              <a:t>Duda</a:t>
            </a:r>
            <a:endParaRPr lang="en" altLang="ja-JP" dirty="0"/>
          </a:p>
          <a:p>
            <a:pPr lvl="1"/>
            <a:r>
              <a:rPr lang="en" altLang="ja-JP" dirty="0"/>
              <a:t>Played a significant role in deepening the crisis of the “rule of law” in Poland</a:t>
            </a:r>
          </a:p>
          <a:p>
            <a:pPr lvl="1"/>
            <a:r>
              <a:rPr lang="en" altLang="ja-JP" dirty="0"/>
              <a:t>From 2015 to 2023, President </a:t>
            </a:r>
            <a:r>
              <a:rPr lang="en" altLang="ja-JP" dirty="0" err="1"/>
              <a:t>Duda</a:t>
            </a:r>
            <a:r>
              <a:rPr lang="en" altLang="ja-JP" dirty="0"/>
              <a:t> approved nearly all bills passed by the </a:t>
            </a:r>
            <a:r>
              <a:rPr lang="en" altLang="ja-JP" dirty="0" err="1"/>
              <a:t>PiS</a:t>
            </a:r>
            <a:r>
              <a:rPr lang="en" altLang="ja-JP" dirty="0"/>
              <a:t> (Law and Justice)-controlled parliament, leading to widespread reforms in the judiciary, prosecution, and other legal institutions.</a:t>
            </a:r>
          </a:p>
          <a:p>
            <a:pPr lvl="1"/>
            <a:r>
              <a:rPr lang="en" altLang="ja-JP" dirty="0"/>
              <a:t>After the October 2023 parliamentary elections resulted in a change of government and </a:t>
            </a:r>
            <a:r>
              <a:rPr lang="en" altLang="ja-JP" dirty="0" err="1"/>
              <a:t>PiS</a:t>
            </a:r>
            <a:r>
              <a:rPr lang="en" altLang="ja-JP" dirty="0"/>
              <a:t> became the opposition, President </a:t>
            </a:r>
            <a:r>
              <a:rPr lang="en" altLang="ja-JP" dirty="0" err="1"/>
              <a:t>Duda</a:t>
            </a:r>
            <a:r>
              <a:rPr lang="en" altLang="ja-JP" dirty="0"/>
              <a:t> became a major obstacle to reform efforts, directly opposing Prime Minister Donald Tusk and Justice Minister Adam Bodnar.</a:t>
            </a:r>
          </a:p>
          <a:p>
            <a:pPr lvl="1"/>
            <a:r>
              <a:rPr lang="en" altLang="ja-JP" dirty="0"/>
              <a:t>President </a:t>
            </a:r>
            <a:r>
              <a:rPr lang="en" altLang="ja-JP" dirty="0" err="1"/>
              <a:t>Duda</a:t>
            </a:r>
            <a:r>
              <a:rPr lang="en" altLang="ja-JP" dirty="0"/>
              <a:t> adopted a tactic to obstruct corrective measures by referring a key bill aimed at restoring the independence of the Constitutional Court and the National Council of the Judiciary to the Constitutional Court itself.</a:t>
            </a:r>
          </a:p>
          <a:p>
            <a:r>
              <a:rPr lang="en" altLang="ja-JP" dirty="0"/>
              <a:t>The outcome of the 2025 presidential election and changes in the power dynamics between the president and the government will be key to restoring the “rule of law” in Poland. (</a:t>
            </a:r>
            <a:r>
              <a:rPr lang="en-US" altLang="ja-JP" dirty="0" err="1"/>
              <a:t>Skóra</a:t>
            </a:r>
            <a:r>
              <a:rPr lang="en-US" altLang="ja-JP" dirty="0"/>
              <a:t>, Maria 2025.5.22)</a:t>
            </a:r>
            <a:r>
              <a:rPr lang="ja-JP" altLang="ja-JP"/>
              <a:t> </a:t>
            </a:r>
            <a:endParaRPr lang="en" altLang="ja-JP" dirty="0"/>
          </a:p>
        </p:txBody>
      </p:sp>
    </p:spTree>
    <p:extLst>
      <p:ext uri="{BB962C8B-B14F-4D97-AF65-F5344CB8AC3E}">
        <p14:creationId xmlns:p14="http://schemas.microsoft.com/office/powerpoint/2010/main" val="27706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66CDDC-C87C-0B49-AF70-7CD0C1673758}"/>
              </a:ext>
            </a:extLst>
          </p:cNvPr>
          <p:cNvSpPr>
            <a:spLocks noGrp="1"/>
          </p:cNvSpPr>
          <p:nvPr>
            <p:ph type="title"/>
          </p:nvPr>
        </p:nvSpPr>
        <p:spPr/>
        <p:txBody>
          <a:bodyPr>
            <a:normAutofit/>
          </a:bodyPr>
          <a:lstStyle/>
          <a:p>
            <a:br>
              <a:rPr lang="en-US" altLang="ja-JP" dirty="0"/>
            </a:br>
            <a:r>
              <a:rPr lang="en-US" altLang="ja-JP" dirty="0"/>
              <a:t>2025 Polish Presidential Election</a:t>
            </a:r>
          </a:p>
        </p:txBody>
      </p:sp>
      <p:sp>
        <p:nvSpPr>
          <p:cNvPr id="3" name="コンテンツ プレースホルダー 2">
            <a:extLst>
              <a:ext uri="{FF2B5EF4-FFF2-40B4-BE49-F238E27FC236}">
                <a16:creationId xmlns:a16="http://schemas.microsoft.com/office/drawing/2014/main" id="{F3F4D878-3577-FC42-80E0-EEF822E71857}"/>
              </a:ext>
            </a:extLst>
          </p:cNvPr>
          <p:cNvSpPr>
            <a:spLocks noGrp="1"/>
          </p:cNvSpPr>
          <p:nvPr>
            <p:ph idx="1"/>
          </p:nvPr>
        </p:nvSpPr>
        <p:spPr>
          <a:xfrm>
            <a:off x="1644720" y="1825625"/>
            <a:ext cx="3805720" cy="1026184"/>
          </a:xfrm>
        </p:spPr>
        <p:txBody>
          <a:bodyPr>
            <a:normAutofit fontScale="85000" lnSpcReduction="20000"/>
          </a:bodyPr>
          <a:lstStyle/>
          <a:p>
            <a:pPr marL="0" indent="0">
              <a:buNone/>
            </a:pPr>
            <a:r>
              <a:rPr lang="en" altLang="ja-JP" sz="2400" dirty="0"/>
              <a:t>January 15, 2025: </a:t>
            </a:r>
          </a:p>
          <a:p>
            <a:pPr marL="0" indent="0">
              <a:buNone/>
            </a:pPr>
            <a:r>
              <a:rPr lang="en" altLang="ja-JP" sz="2400" dirty="0"/>
              <a:t>Start of Election Campaign</a:t>
            </a:r>
          </a:p>
          <a:p>
            <a:pPr marL="0" indent="0">
              <a:buNone/>
            </a:pPr>
            <a:r>
              <a:rPr lang="en" altLang="ja-JP" sz="2400" dirty="0"/>
              <a:t> </a:t>
            </a:r>
            <a:r>
              <a:rPr lang="en-US" altLang="ja-JP" sz="2400" dirty="0"/>
              <a:t>Al Jazeera(2025.5.17)</a:t>
            </a:r>
            <a:r>
              <a:rPr lang="ja-JP" altLang="ja-JP" sz="2400"/>
              <a:t> </a:t>
            </a:r>
            <a:endParaRPr lang="en" altLang="ja-JP" sz="2400" dirty="0"/>
          </a:p>
          <a:p>
            <a:endParaRPr kumimoji="1" lang="ja-JP" altLang="en-US"/>
          </a:p>
        </p:txBody>
      </p:sp>
      <p:sp>
        <p:nvSpPr>
          <p:cNvPr id="4" name="Rectangle 2">
            <a:extLst>
              <a:ext uri="{FF2B5EF4-FFF2-40B4-BE49-F238E27FC236}">
                <a16:creationId xmlns:a16="http://schemas.microsoft.com/office/drawing/2014/main" id="{C57BB727-A652-2140-8AA2-76BDB6F0F13A}"/>
              </a:ext>
            </a:extLst>
          </p:cNvPr>
          <p:cNvSpPr>
            <a:spLocks noChangeArrowheads="1"/>
          </p:cNvSpPr>
          <p:nvPr/>
        </p:nvSpPr>
        <p:spPr bwMode="auto">
          <a:xfrm flipV="1">
            <a:off x="10192326" y="0"/>
            <a:ext cx="81538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5" name="図 7" descr="INTERACTIVE-Major election issues Poland ELECTION-APRIL30-2025-1747226544">
            <a:extLst>
              <a:ext uri="{FF2B5EF4-FFF2-40B4-BE49-F238E27FC236}">
                <a16:creationId xmlns:a16="http://schemas.microsoft.com/office/drawing/2014/main" id="{A77CC2F8-8CE4-CE45-AD9F-96288919C41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18212" y="1582221"/>
            <a:ext cx="4133508" cy="51741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8EC0EA-F80F-B641-BE6F-EA20E7CA512C}"/>
              </a:ext>
            </a:extLst>
          </p:cNvPr>
          <p:cNvSpPr>
            <a:spLocks noChangeArrowheads="1"/>
          </p:cNvSpPr>
          <p:nvPr/>
        </p:nvSpPr>
        <p:spPr bwMode="auto">
          <a:xfrm flipV="1">
            <a:off x="3704412" y="625473"/>
            <a:ext cx="119535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7" name="図 8" descr="NTERACTIVE-Whos-ahead-in-the-polls-Poland-ELECTION">
            <a:extLst>
              <a:ext uri="{FF2B5EF4-FFF2-40B4-BE49-F238E27FC236}">
                <a16:creationId xmlns:a16="http://schemas.microsoft.com/office/drawing/2014/main" id="{FC983637-0F66-ED43-917D-7DD41635679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44029" y="2851809"/>
            <a:ext cx="4607103" cy="390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6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F5609-0424-3D41-91B5-1AC8D52522CE}"/>
              </a:ext>
            </a:extLst>
          </p:cNvPr>
          <p:cNvSpPr>
            <a:spLocks noGrp="1"/>
          </p:cNvSpPr>
          <p:nvPr>
            <p:ph type="title"/>
          </p:nvPr>
        </p:nvSpPr>
        <p:spPr/>
        <p:txBody>
          <a:bodyPr/>
          <a:lstStyle/>
          <a:p>
            <a:r>
              <a:rPr lang="en-US" altLang="ja-JP" dirty="0"/>
              <a:t>Leading Candidates (1)</a:t>
            </a:r>
            <a:endParaRPr kumimoji="1" lang="ja-JP" altLang="en-US"/>
          </a:p>
        </p:txBody>
      </p:sp>
      <p:sp>
        <p:nvSpPr>
          <p:cNvPr id="3" name="コンテンツ プレースホルダー 2">
            <a:extLst>
              <a:ext uri="{FF2B5EF4-FFF2-40B4-BE49-F238E27FC236}">
                <a16:creationId xmlns:a16="http://schemas.microsoft.com/office/drawing/2014/main" id="{D358B493-0AE2-BE4F-9A75-8E3E49E1F891}"/>
              </a:ext>
            </a:extLst>
          </p:cNvPr>
          <p:cNvSpPr>
            <a:spLocks noGrp="1"/>
          </p:cNvSpPr>
          <p:nvPr>
            <p:ph idx="1"/>
          </p:nvPr>
        </p:nvSpPr>
        <p:spPr>
          <a:xfrm>
            <a:off x="838200" y="1825625"/>
            <a:ext cx="6343436" cy="4667250"/>
          </a:xfrm>
        </p:spPr>
        <p:txBody>
          <a:bodyPr>
            <a:normAutofit fontScale="70000" lnSpcReduction="20000"/>
          </a:bodyPr>
          <a:lstStyle/>
          <a:p>
            <a:r>
              <a:rPr lang="en" altLang="ja-JP" dirty="0" err="1"/>
              <a:t>Rafał</a:t>
            </a:r>
            <a:r>
              <a:rPr lang="en" altLang="ja-JP" dirty="0"/>
              <a:t> </a:t>
            </a:r>
            <a:r>
              <a:rPr lang="en" altLang="ja-JP" dirty="0" err="1"/>
              <a:t>Trzaskowski</a:t>
            </a:r>
            <a:endParaRPr lang="en" altLang="ja-JP" dirty="0"/>
          </a:p>
          <a:p>
            <a:r>
              <a:rPr lang="en" altLang="ja-JP" dirty="0"/>
              <a:t>53 years old</a:t>
            </a:r>
          </a:p>
          <a:p>
            <a:r>
              <a:rPr lang="en" altLang="ja-JP" dirty="0"/>
              <a:t>Mayor of Warsaw since 2018</a:t>
            </a:r>
          </a:p>
          <a:p>
            <a:pPr lvl="1"/>
            <a:r>
              <a:rPr lang="en" altLang="ja-JP" dirty="0"/>
              <a:t>During his tenure as Mayor of Warsaw, he received high praise for investments in the city's infrastructure and culture.</a:t>
            </a:r>
          </a:p>
          <a:p>
            <a:r>
              <a:rPr lang="en" altLang="ja-JP" dirty="0"/>
              <a:t>Deputy leader of the Civic Platform (PO) party led by PM Tusk</a:t>
            </a:r>
          </a:p>
          <a:p>
            <a:pPr lvl="1"/>
            <a:r>
              <a:rPr lang="en" altLang="ja-JP" dirty="0"/>
              <a:t>Narrowly lost the 2020 presidential election to </a:t>
            </a:r>
            <a:r>
              <a:rPr lang="en" altLang="ja-JP" dirty="0" err="1"/>
              <a:t>Duda</a:t>
            </a:r>
            <a:endParaRPr lang="en" altLang="ja-JP" dirty="0"/>
          </a:p>
          <a:p>
            <a:pPr lvl="1"/>
            <a:r>
              <a:rPr lang="en" altLang="ja-JP" dirty="0"/>
              <a:t>He proposed increasing defense spending to 5% of GDP and developing Poland's weapons and technology industries.</a:t>
            </a:r>
          </a:p>
          <a:p>
            <a:r>
              <a:rPr lang="en" altLang="ja-JP" dirty="0"/>
              <a:t>Pro-European</a:t>
            </a:r>
          </a:p>
          <a:p>
            <a:pPr lvl="1"/>
            <a:r>
              <a:rPr lang="en" altLang="ja-JP" dirty="0"/>
              <a:t>Strengthening Poland's position within the EU</a:t>
            </a:r>
          </a:p>
          <a:p>
            <a:pPr lvl="1"/>
            <a:r>
              <a:rPr lang="en" altLang="ja-JP" dirty="0"/>
              <a:t>Support for the LGBTQ community</a:t>
            </a:r>
          </a:p>
          <a:p>
            <a:pPr lvl="1"/>
            <a:r>
              <a:rPr lang="en" altLang="ja-JP" dirty="0"/>
              <a:t>This could alienate some conservative voters outside urban areas.</a:t>
            </a:r>
          </a:p>
        </p:txBody>
      </p:sp>
      <p:pic>
        <p:nvPicPr>
          <p:cNvPr id="4" name="図 3">
            <a:extLst>
              <a:ext uri="{FF2B5EF4-FFF2-40B4-BE49-F238E27FC236}">
                <a16:creationId xmlns:a16="http://schemas.microsoft.com/office/drawing/2014/main" id="{42968DD7-3965-9C4C-BC53-0A22442BF253}"/>
              </a:ext>
            </a:extLst>
          </p:cNvPr>
          <p:cNvPicPr>
            <a:picLocks noChangeAspect="1"/>
          </p:cNvPicPr>
          <p:nvPr/>
        </p:nvPicPr>
        <p:blipFill>
          <a:blip r:embed="rId2"/>
          <a:stretch>
            <a:fillRect/>
          </a:stretch>
        </p:blipFill>
        <p:spPr>
          <a:xfrm>
            <a:off x="7753421" y="2032794"/>
            <a:ext cx="4271581" cy="2929624"/>
          </a:xfrm>
          <a:prstGeom prst="rect">
            <a:avLst/>
          </a:prstGeom>
        </p:spPr>
      </p:pic>
    </p:spTree>
    <p:extLst>
      <p:ext uri="{BB962C8B-B14F-4D97-AF65-F5344CB8AC3E}">
        <p14:creationId xmlns:p14="http://schemas.microsoft.com/office/powerpoint/2010/main" val="370514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F5609-0424-3D41-91B5-1AC8D52522CE}"/>
              </a:ext>
            </a:extLst>
          </p:cNvPr>
          <p:cNvSpPr>
            <a:spLocks noGrp="1"/>
          </p:cNvSpPr>
          <p:nvPr>
            <p:ph type="title"/>
          </p:nvPr>
        </p:nvSpPr>
        <p:spPr/>
        <p:txBody>
          <a:bodyPr/>
          <a:lstStyle/>
          <a:p>
            <a:r>
              <a:rPr lang="en-US" altLang="ja-JP" dirty="0"/>
              <a:t>Leading Candidates (2)</a:t>
            </a:r>
            <a:endParaRPr kumimoji="1" lang="ja-JP" altLang="en-US"/>
          </a:p>
        </p:txBody>
      </p:sp>
      <p:sp>
        <p:nvSpPr>
          <p:cNvPr id="3" name="コンテンツ プレースホルダー 2">
            <a:extLst>
              <a:ext uri="{FF2B5EF4-FFF2-40B4-BE49-F238E27FC236}">
                <a16:creationId xmlns:a16="http://schemas.microsoft.com/office/drawing/2014/main" id="{D358B493-0AE2-BE4F-9A75-8E3E49E1F891}"/>
              </a:ext>
            </a:extLst>
          </p:cNvPr>
          <p:cNvSpPr>
            <a:spLocks noGrp="1"/>
          </p:cNvSpPr>
          <p:nvPr>
            <p:ph idx="1"/>
          </p:nvPr>
        </p:nvSpPr>
        <p:spPr>
          <a:xfrm>
            <a:off x="838200" y="1825625"/>
            <a:ext cx="6343436" cy="4667250"/>
          </a:xfrm>
        </p:spPr>
        <p:txBody>
          <a:bodyPr>
            <a:normAutofit fontScale="77500" lnSpcReduction="20000"/>
          </a:bodyPr>
          <a:lstStyle/>
          <a:p>
            <a:r>
              <a:rPr lang="en" altLang="ja-JP" dirty="0"/>
              <a:t>Karol Nawrocki</a:t>
            </a:r>
          </a:p>
          <a:p>
            <a:r>
              <a:rPr lang="en" altLang="ja-JP" dirty="0"/>
              <a:t>42 years-old</a:t>
            </a:r>
          </a:p>
          <a:p>
            <a:r>
              <a:rPr lang="en" altLang="ja-JP" dirty="0"/>
              <a:t>An independent conservative historian supported by the </a:t>
            </a:r>
            <a:r>
              <a:rPr lang="en" altLang="ja-JP" dirty="0" err="1"/>
              <a:t>PiS</a:t>
            </a:r>
            <a:r>
              <a:rPr lang="en" altLang="ja-JP" dirty="0"/>
              <a:t> party.</a:t>
            </a:r>
          </a:p>
          <a:p>
            <a:pPr lvl="1"/>
            <a:r>
              <a:rPr lang="en" altLang="ja-JP" dirty="0"/>
              <a:t>His academic research focuses on anti-communist resistance movements.</a:t>
            </a:r>
          </a:p>
          <a:p>
            <a:r>
              <a:rPr lang="en" altLang="ja-JP" dirty="0"/>
              <a:t>Director of the Institute of National Remembrance</a:t>
            </a:r>
          </a:p>
          <a:p>
            <a:pPr lvl="1"/>
            <a:r>
              <a:rPr lang="en" altLang="ja-JP" dirty="0"/>
              <a:t>From 2017 to 2021; Director of the Museum of the Second World War</a:t>
            </a:r>
          </a:p>
          <a:p>
            <a:r>
              <a:rPr lang="en" altLang="ja-JP" dirty="0"/>
              <a:t>Anti-EU</a:t>
            </a:r>
          </a:p>
          <a:p>
            <a:pPr lvl="1"/>
            <a:r>
              <a:rPr lang="en" altLang="ja-JP" dirty="0"/>
              <a:t>Tax cuts</a:t>
            </a:r>
          </a:p>
          <a:p>
            <a:pPr lvl="1"/>
            <a:r>
              <a:rPr lang="en" altLang="ja-JP" dirty="0"/>
              <a:t>Withdrawal from the EU's immigration agreement and the Green Deal</a:t>
            </a:r>
          </a:p>
          <a:p>
            <a:pPr lvl="1"/>
            <a:r>
              <a:rPr lang="en" altLang="ja-JP" dirty="0"/>
              <a:t>Allocating 5% of GDP to defense spending</a:t>
            </a:r>
          </a:p>
          <a:p>
            <a:pPr lvl="1"/>
            <a:r>
              <a:rPr lang="en" altLang="ja-JP" dirty="0"/>
              <a:t>Critical of expanding rights for LGBTQ couples</a:t>
            </a:r>
          </a:p>
        </p:txBody>
      </p:sp>
      <p:pic>
        <p:nvPicPr>
          <p:cNvPr id="5" name="図 4">
            <a:extLst>
              <a:ext uri="{FF2B5EF4-FFF2-40B4-BE49-F238E27FC236}">
                <a16:creationId xmlns:a16="http://schemas.microsoft.com/office/drawing/2014/main" id="{B850C32B-A362-D749-9D0C-59C0A46DB3AA}"/>
              </a:ext>
            </a:extLst>
          </p:cNvPr>
          <p:cNvPicPr>
            <a:picLocks noChangeAspect="1"/>
          </p:cNvPicPr>
          <p:nvPr/>
        </p:nvPicPr>
        <p:blipFill>
          <a:blip r:embed="rId2"/>
          <a:stretch>
            <a:fillRect/>
          </a:stretch>
        </p:blipFill>
        <p:spPr>
          <a:xfrm>
            <a:off x="7437634" y="2025650"/>
            <a:ext cx="4565400" cy="2556624"/>
          </a:xfrm>
          <a:prstGeom prst="rect">
            <a:avLst/>
          </a:prstGeom>
        </p:spPr>
      </p:pic>
    </p:spTree>
    <p:extLst>
      <p:ext uri="{BB962C8B-B14F-4D97-AF65-F5344CB8AC3E}">
        <p14:creationId xmlns:p14="http://schemas.microsoft.com/office/powerpoint/2010/main" val="52866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C1D19-4188-8248-89B4-3A0CD171C9DF}"/>
              </a:ext>
            </a:extLst>
          </p:cNvPr>
          <p:cNvSpPr>
            <a:spLocks noGrp="1"/>
          </p:cNvSpPr>
          <p:nvPr>
            <p:ph type="title"/>
          </p:nvPr>
        </p:nvSpPr>
        <p:spPr/>
        <p:txBody>
          <a:bodyPr>
            <a:normAutofit/>
          </a:bodyPr>
          <a:lstStyle/>
          <a:p>
            <a:r>
              <a:rPr lang="en-US" altLang="ja-JP" dirty="0"/>
              <a:t>Notable Candidates (1)</a:t>
            </a:r>
            <a:endParaRPr kumimoji="1" lang="ja-JP" altLang="en-US"/>
          </a:p>
        </p:txBody>
      </p:sp>
      <p:sp>
        <p:nvSpPr>
          <p:cNvPr id="3" name="コンテンツ プレースホルダー 2">
            <a:extLst>
              <a:ext uri="{FF2B5EF4-FFF2-40B4-BE49-F238E27FC236}">
                <a16:creationId xmlns:a16="http://schemas.microsoft.com/office/drawing/2014/main" id="{BAF69ADD-68A8-8240-9824-9BCE4CF7855D}"/>
              </a:ext>
            </a:extLst>
          </p:cNvPr>
          <p:cNvSpPr>
            <a:spLocks noGrp="1"/>
          </p:cNvSpPr>
          <p:nvPr>
            <p:ph idx="1"/>
          </p:nvPr>
        </p:nvSpPr>
        <p:spPr>
          <a:xfrm>
            <a:off x="838200" y="1825625"/>
            <a:ext cx="7155094" cy="4351338"/>
          </a:xfrm>
        </p:spPr>
        <p:txBody>
          <a:bodyPr>
            <a:normAutofit fontScale="62500" lnSpcReduction="20000"/>
          </a:bodyPr>
          <a:lstStyle/>
          <a:p>
            <a:r>
              <a:rPr lang="en" altLang="ja-JP" dirty="0"/>
              <a:t>Sławomir </a:t>
            </a:r>
            <a:r>
              <a:rPr lang="en" altLang="ja-JP" dirty="0" err="1"/>
              <a:t>Mentzen</a:t>
            </a:r>
            <a:endParaRPr lang="en" altLang="ja-JP" dirty="0"/>
          </a:p>
          <a:p>
            <a:r>
              <a:rPr lang="en" altLang="ja-JP" dirty="0"/>
              <a:t>38 Years-old</a:t>
            </a:r>
          </a:p>
          <a:p>
            <a:pPr lvl="1"/>
            <a:r>
              <a:rPr lang="en" altLang="ja-JP" dirty="0"/>
              <a:t>Far-right entrepreneur leading the New Hope Party within the Confederation group.</a:t>
            </a:r>
          </a:p>
          <a:p>
            <a:pPr lvl="1"/>
            <a:r>
              <a:rPr lang="en" altLang="ja-JP" dirty="0"/>
              <a:t>He holds degrees in economics and physics</a:t>
            </a:r>
          </a:p>
          <a:p>
            <a:r>
              <a:rPr lang="en" altLang="ja-JP" dirty="0"/>
              <a:t>Owner a Brewery in Torun and running a tax consulting firm</a:t>
            </a:r>
          </a:p>
          <a:p>
            <a:r>
              <a:rPr lang="en" altLang="ja-JP" dirty="0" err="1"/>
              <a:t>Mentzen</a:t>
            </a:r>
            <a:r>
              <a:rPr lang="en" altLang="ja-JP" dirty="0"/>
              <a:t> has used social media platforms to build connections with young voters. </a:t>
            </a:r>
          </a:p>
          <a:p>
            <a:r>
              <a:rPr lang="en" altLang="ja-JP" dirty="0"/>
              <a:t>Anti-EU</a:t>
            </a:r>
          </a:p>
          <a:p>
            <a:pPr lvl="1"/>
            <a:r>
              <a:rPr lang="en" altLang="ja-JP" dirty="0"/>
              <a:t>Poland should remain neutral in the Russia-Ukraine war.</a:t>
            </a:r>
          </a:p>
          <a:p>
            <a:pPr lvl="1"/>
            <a:r>
              <a:rPr lang="en" altLang="ja-JP" dirty="0"/>
              <a:t>The Polish Constitution takes precedence over EU laws</a:t>
            </a:r>
          </a:p>
          <a:p>
            <a:pPr lvl="1"/>
            <a:r>
              <a:rPr lang="en" altLang="ja-JP" dirty="0"/>
              <a:t>Poland to withdraw from the EU Green Deal.</a:t>
            </a:r>
          </a:p>
          <a:p>
            <a:pPr lvl="1"/>
            <a:r>
              <a:rPr lang="en" altLang="ja-JP" dirty="0"/>
              <a:t>Opposes LGBTQ rights and abortion even in cases of rape.</a:t>
            </a:r>
          </a:p>
          <a:p>
            <a:r>
              <a:rPr lang="en" altLang="ja-JP" dirty="0"/>
              <a:t>While Poland provides free higher education, </a:t>
            </a:r>
            <a:r>
              <a:rPr lang="en" altLang="ja-JP" dirty="0" err="1"/>
              <a:t>Menzen</a:t>
            </a:r>
            <a:r>
              <a:rPr lang="en" altLang="ja-JP" dirty="0"/>
              <a:t> proposed introducing tuition fees for national schools in late March, leading to a decline in his approval ratings in public opinion polls.</a:t>
            </a:r>
          </a:p>
          <a:p>
            <a:endParaRPr kumimoji="1" lang="ja-JP" altLang="en-US"/>
          </a:p>
        </p:txBody>
      </p:sp>
      <p:pic>
        <p:nvPicPr>
          <p:cNvPr id="4" name="図 3">
            <a:extLst>
              <a:ext uri="{FF2B5EF4-FFF2-40B4-BE49-F238E27FC236}">
                <a16:creationId xmlns:a16="http://schemas.microsoft.com/office/drawing/2014/main" id="{F10F3014-5CC7-374B-B1A8-2456614AA5FA}"/>
              </a:ext>
            </a:extLst>
          </p:cNvPr>
          <p:cNvPicPr>
            <a:picLocks noChangeAspect="1"/>
          </p:cNvPicPr>
          <p:nvPr/>
        </p:nvPicPr>
        <p:blipFill>
          <a:blip r:embed="rId2"/>
          <a:stretch>
            <a:fillRect/>
          </a:stretch>
        </p:blipFill>
        <p:spPr>
          <a:xfrm>
            <a:off x="8110091" y="2266950"/>
            <a:ext cx="3962044" cy="2636560"/>
          </a:xfrm>
          <a:prstGeom prst="rect">
            <a:avLst/>
          </a:prstGeom>
        </p:spPr>
      </p:pic>
    </p:spTree>
    <p:extLst>
      <p:ext uri="{BB962C8B-B14F-4D97-AF65-F5344CB8AC3E}">
        <p14:creationId xmlns:p14="http://schemas.microsoft.com/office/powerpoint/2010/main" val="23121547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1697</Words>
  <Application>Microsoft Macintosh PowerPoint</Application>
  <PresentationFormat>ワイド画面</PresentationFormat>
  <Paragraphs>175</Paragraphs>
  <Slides>30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游ゴシック</vt:lpstr>
      <vt:lpstr>游ゴシック Light</vt:lpstr>
      <vt:lpstr>Arial</vt:lpstr>
      <vt:lpstr>Office テーマ</vt:lpstr>
      <vt:lpstr>The 2025 Polish Presidential Election:  What was Important in International Politics Today?</vt:lpstr>
      <vt:lpstr>The Result of Run-off Vote of the 2025 Presidential Election in Poland</vt:lpstr>
      <vt:lpstr>The Ruling Party’s Enemy was not Russia, but MAGA</vt:lpstr>
      <vt:lpstr>Purpose and Scope of Today’s Lecture</vt:lpstr>
      <vt:lpstr>Why is the Polish Presidential Election in 2025 Attracting so much Attention?</vt:lpstr>
      <vt:lpstr> 2025 Polish Presidential Election</vt:lpstr>
      <vt:lpstr>Leading Candidates (1)</vt:lpstr>
      <vt:lpstr>Leading Candidates (2)</vt:lpstr>
      <vt:lpstr>Notable Candidates (1)</vt:lpstr>
      <vt:lpstr>Notable Candidates (2)</vt:lpstr>
      <vt:lpstr>Non-serious Candidates</vt:lpstr>
      <vt:lpstr>Chronology until the First Vote (1)</vt:lpstr>
      <vt:lpstr>Chronology until the First Vote (2)</vt:lpstr>
      <vt:lpstr>Chronology until the First Vote (3)</vt:lpstr>
      <vt:lpstr>Chronology until the First Vote (4)</vt:lpstr>
      <vt:lpstr>Chronology until the First Vote (5)</vt:lpstr>
      <vt:lpstr>Chronology until the First Vote (6)</vt:lpstr>
      <vt:lpstr>Chronology until the First Vote (7)</vt:lpstr>
      <vt:lpstr>The Result of the First Vote (1)</vt:lpstr>
      <vt:lpstr>The Result of the First Vote (2)</vt:lpstr>
      <vt:lpstr>The Result of the First Vote (3)</vt:lpstr>
      <vt:lpstr>The Result of the First Vote (4)</vt:lpstr>
      <vt:lpstr>The Result of the First Vote (5)</vt:lpstr>
      <vt:lpstr>The Result of the First Vote (6)</vt:lpstr>
      <vt:lpstr>The Result of the First Vote (7)</vt:lpstr>
      <vt:lpstr>The Result of the First Vote (8)</vt:lpstr>
      <vt:lpstr>The Result of the First Vote (9)</vt:lpstr>
      <vt:lpstr>The Ruling Party’s Miscalculation</vt:lpstr>
      <vt:lpstr>Things to Clarify by the Next Lecture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2025 Polish Presidential Election:  What was Important in International Politics Today?</dc:title>
  <dc:creator>Microsoft Office User</dc:creator>
  <cp:lastModifiedBy>Microsoft Office User</cp:lastModifiedBy>
  <cp:revision>19</cp:revision>
  <dcterms:created xsi:type="dcterms:W3CDTF">2025-06-08T04:55:42Z</dcterms:created>
  <dcterms:modified xsi:type="dcterms:W3CDTF">2025-06-15T08:20:23Z</dcterms:modified>
</cp:coreProperties>
</file>